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7"/>
  </p:notesMasterIdLst>
  <p:sldIdLst>
    <p:sldId id="859" r:id="rId2"/>
    <p:sldId id="1238" r:id="rId3"/>
    <p:sldId id="1242" r:id="rId4"/>
    <p:sldId id="1243" r:id="rId5"/>
    <p:sldId id="1260" r:id="rId6"/>
    <p:sldId id="1293" r:id="rId7"/>
    <p:sldId id="1263" r:id="rId8"/>
    <p:sldId id="1244" r:id="rId9"/>
    <p:sldId id="1296" r:id="rId10"/>
    <p:sldId id="1294" r:id="rId11"/>
    <p:sldId id="1261" r:id="rId12"/>
    <p:sldId id="1262" r:id="rId13"/>
    <p:sldId id="1264" r:id="rId14"/>
    <p:sldId id="1265" r:id="rId15"/>
    <p:sldId id="1266" r:id="rId16"/>
    <p:sldId id="1267" r:id="rId17"/>
    <p:sldId id="1268" r:id="rId18"/>
    <p:sldId id="1270" r:id="rId19"/>
    <p:sldId id="1271" r:id="rId20"/>
    <p:sldId id="1273" r:id="rId21"/>
    <p:sldId id="1276" r:id="rId22"/>
    <p:sldId id="1274" r:id="rId23"/>
    <p:sldId id="1275" r:id="rId24"/>
    <p:sldId id="1297" r:id="rId25"/>
    <p:sldId id="1277" r:id="rId26"/>
    <p:sldId id="1279" r:id="rId27"/>
    <p:sldId id="1280" r:id="rId28"/>
    <p:sldId id="1282" r:id="rId29"/>
    <p:sldId id="1283" r:id="rId30"/>
    <p:sldId id="1298" r:id="rId31"/>
    <p:sldId id="1284" r:id="rId32"/>
    <p:sldId id="1285" r:id="rId33"/>
    <p:sldId id="1286" r:id="rId34"/>
    <p:sldId id="1288" r:id="rId35"/>
    <p:sldId id="1300" r:id="rId36"/>
    <p:sldId id="1312" r:id="rId37"/>
    <p:sldId id="1301" r:id="rId38"/>
    <p:sldId id="1302" r:id="rId39"/>
    <p:sldId id="1303" r:id="rId40"/>
    <p:sldId id="1313" r:id="rId41"/>
    <p:sldId id="1305" r:id="rId42"/>
    <p:sldId id="1306" r:id="rId43"/>
    <p:sldId id="1245" r:id="rId44"/>
    <p:sldId id="1246" r:id="rId45"/>
    <p:sldId id="1289" r:id="rId46"/>
    <p:sldId id="1290" r:id="rId47"/>
    <p:sldId id="1314" r:id="rId48"/>
    <p:sldId id="1291" r:id="rId49"/>
    <p:sldId id="1292" r:id="rId50"/>
    <p:sldId id="1317" r:id="rId51"/>
    <p:sldId id="1315" r:id="rId52"/>
    <p:sldId id="1323" r:id="rId53"/>
    <p:sldId id="1320" r:id="rId54"/>
    <p:sldId id="1318" r:id="rId55"/>
    <p:sldId id="1324" r:id="rId56"/>
    <p:sldId id="1325" r:id="rId57"/>
    <p:sldId id="1326" r:id="rId58"/>
    <p:sldId id="1327" r:id="rId59"/>
    <p:sldId id="1328" r:id="rId60"/>
    <p:sldId id="1329" r:id="rId61"/>
    <p:sldId id="1330" r:id="rId62"/>
    <p:sldId id="1331" r:id="rId63"/>
    <p:sldId id="1332" r:id="rId64"/>
    <p:sldId id="1333" r:id="rId65"/>
    <p:sldId id="1334" r:id="rId66"/>
    <p:sldId id="1335" r:id="rId67"/>
    <p:sldId id="1336" r:id="rId68"/>
    <p:sldId id="1337" r:id="rId69"/>
    <p:sldId id="1338" r:id="rId70"/>
    <p:sldId id="1339" r:id="rId71"/>
    <p:sldId id="1340" r:id="rId72"/>
    <p:sldId id="1341" r:id="rId73"/>
    <p:sldId id="1342" r:id="rId74"/>
    <p:sldId id="1343" r:id="rId75"/>
    <p:sldId id="1344" r:id="rId76"/>
    <p:sldId id="1345" r:id="rId77"/>
    <p:sldId id="1346" r:id="rId78"/>
    <p:sldId id="1347" r:id="rId79"/>
    <p:sldId id="1348" r:id="rId80"/>
    <p:sldId id="1349" r:id="rId81"/>
    <p:sldId id="1350" r:id="rId82"/>
    <p:sldId id="1351" r:id="rId83"/>
    <p:sldId id="1352" r:id="rId84"/>
    <p:sldId id="1353" r:id="rId85"/>
    <p:sldId id="1354" r:id="rId86"/>
    <p:sldId id="1355" r:id="rId87"/>
    <p:sldId id="1356" r:id="rId88"/>
    <p:sldId id="1357" r:id="rId89"/>
    <p:sldId id="1358" r:id="rId90"/>
    <p:sldId id="1359" r:id="rId91"/>
    <p:sldId id="1360" r:id="rId92"/>
    <p:sldId id="1361" r:id="rId93"/>
    <p:sldId id="1362" r:id="rId94"/>
    <p:sldId id="1363" r:id="rId95"/>
    <p:sldId id="1364" r:id="rId96"/>
    <p:sldId id="1365" r:id="rId97"/>
    <p:sldId id="1366" r:id="rId98"/>
    <p:sldId id="1367" r:id="rId99"/>
    <p:sldId id="1368" r:id="rId100"/>
    <p:sldId id="1369" r:id="rId101"/>
    <p:sldId id="1370" r:id="rId102"/>
    <p:sldId id="1371" r:id="rId103"/>
    <p:sldId id="1372" r:id="rId104"/>
    <p:sldId id="1373" r:id="rId105"/>
    <p:sldId id="1374" r:id="rId10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52" autoAdjust="0"/>
    <p:restoredTop sz="94606" autoAdjust="0"/>
  </p:normalViewPr>
  <p:slideViewPr>
    <p:cSldViewPr>
      <p:cViewPr varScale="1">
        <p:scale>
          <a:sx n="110" d="100"/>
          <a:sy n="110" d="100"/>
        </p:scale>
        <p:origin x="5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notesMaster" Target="notesMasters/notesMaster1.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presProps" Target="pres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 高中英语 第三册 </a:t>
            </a:r>
            <a:r>
              <a:rPr lang="en-US" altLang="zh-CN" sz="200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8.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102.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7.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0926" y="2420888"/>
            <a:ext cx="11530148" cy="119148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dirty="0">
                <a:solidFill>
                  <a:srgbClr val="549E39"/>
                </a:solidFill>
                <a:ea typeface="微软雅黑" panose="020B0503020204020204" pitchFamily="34" charset="-122"/>
                <a:cs typeface="Times New Roman" panose="02020603050405020304" pitchFamily="18" charset="0"/>
              </a:rPr>
              <a:t>UNIT 2</a:t>
            </a:r>
            <a:r>
              <a:rPr lang="zh-CN" altLang="en-US" sz="5400" dirty="0">
                <a:solidFill>
                  <a:srgbClr val="549E39"/>
                </a:solidFill>
                <a:ea typeface="微软雅黑" panose="020B0503020204020204" pitchFamily="34" charset="-122"/>
                <a:cs typeface="Times New Roman" panose="02020603050405020304" pitchFamily="18" charset="0"/>
              </a:rPr>
              <a:t>　</a:t>
            </a:r>
            <a:r>
              <a:rPr lang="en-US" altLang="zh-CN" sz="5400" dirty="0">
                <a:solidFill>
                  <a:srgbClr val="549E39"/>
                </a:solidFill>
                <a:ea typeface="微软雅黑" panose="020B0503020204020204" pitchFamily="34" charset="-122"/>
                <a:cs typeface="Times New Roman" panose="02020603050405020304" pitchFamily="18" charset="0"/>
              </a:rPr>
              <a:t>MORALS AND </a:t>
            </a:r>
            <a:r>
              <a:rPr lang="en-US" altLang="zh-CN" sz="5400" dirty="0" smtClean="0">
                <a:solidFill>
                  <a:srgbClr val="549E39"/>
                </a:solidFill>
                <a:ea typeface="微软雅黑" panose="020B0503020204020204" pitchFamily="34" charset="-122"/>
                <a:cs typeface="Times New Roman" panose="02020603050405020304" pitchFamily="18" charset="0"/>
              </a:rPr>
              <a:t>VIRTUES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no use complaining without taking action.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抱怨而不采取行动是没有用的。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complain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向某人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）投诉（</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complain that...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抱怨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complain of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诉说（</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病情或者痛苦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resident doctors complain that they are assigned too many duties that are usually not performed by physicians.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很多住院医师抱怨他们被指派了太多通常不由内科医生完成的职责。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37532" y="1497969"/>
            <a:ext cx="1008539" cy="342130"/>
          </a:xfrm>
          <a:prstGeom prst="rect">
            <a:avLst/>
          </a:prstGeom>
        </p:spPr>
      </p:pic>
    </p:spTree>
    <p:extLst>
      <p:ext uri="{BB962C8B-B14F-4D97-AF65-F5344CB8AC3E}">
        <p14:creationId xmlns:p14="http://schemas.microsoft.com/office/powerpoint/2010/main" val="2008246582"/>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6013"/>
          </a:xfrm>
        </p:spPr>
        <p:txBody>
          <a:bodyPr/>
          <a:lstStyle/>
          <a:p>
            <a:pPr lvl="0" indent="612140"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Modestly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as not to become discouraged. I think of one friend who couldn’t arrange flowers to satisfy herself. She was curious about how the experts did it. Now she is one of the experts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writing books on flower arrangement.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way to begin is to answer your own excuses. You haven’t any special ability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Most people don’t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only a few geniuses.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haven’t any time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good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it’s always the people with no time who get things done.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Harriet Stowe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mother of six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wrote parts of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Uncle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Cabin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while cooking. You’re too old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Remember that Thomas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Costain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57 when he published his first novel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that Grandma Moses showed her first pictures when she was 78.</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you start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 there is no better time to start than right now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you’ll never be more alive than you are at this moment.</a:t>
            </a:r>
            <a:endParaRPr lang="zh-CN" altLang="en-US" dirty="0"/>
          </a:p>
        </p:txBody>
      </p:sp>
    </p:spTree>
    <p:extLst>
      <p:ext uri="{BB962C8B-B14F-4D97-AF65-F5344CB8AC3E}">
        <p14:creationId xmlns:p14="http://schemas.microsoft.com/office/powerpoint/2010/main" val="206512399"/>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句型解读.EPS" descr="id:2147489340;FounderCES"/>
          <p:cNvPicPr/>
          <p:nvPr/>
        </p:nvPicPr>
        <p:blipFill>
          <a:blip r:embed="rId2"/>
          <a:stretch>
            <a:fillRect/>
          </a:stretch>
        </p:blipFill>
        <p:spPr>
          <a:xfrm>
            <a:off x="448572" y="881885"/>
            <a:ext cx="1930188" cy="379144"/>
          </a:xfrm>
          <a:prstGeom prst="rect">
            <a:avLst/>
          </a:prstGeom>
        </p:spPr>
      </p:pic>
      <p:sp>
        <p:nvSpPr>
          <p:cNvPr id="4" name="圆角矩形 3"/>
          <p:cNvSpPr/>
          <p:nvPr/>
        </p:nvSpPr>
        <p:spPr bwMode="auto">
          <a:xfrm>
            <a:off x="334566" y="1481605"/>
            <a:ext cx="11509091" cy="1679606"/>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1291742"/>
                <a:ext cx="11485848" cy="1707134"/>
              </a:xfrm>
            </p:spPr>
            <p:txBody>
              <a:bodyPr/>
              <a:lstStyle/>
              <a:p>
                <a:pPr algn="dist" hangingPunct="0">
                  <a:spcAft>
                    <a:spcPts val="0"/>
                  </a:spcAft>
                </a:pPr>
                <a:r>
                  <a:rPr lang="en-US" altLang="zh-CN" b="1" dirty="0" smtClean="0">
                    <a:solidFill>
                      <a:srgbClr val="F36821"/>
                    </a:solidFill>
                    <a:latin typeface="Cambria Math" panose="02040503050406030204" pitchFamily="18" charset="0"/>
                    <a:ea typeface="MS Mincho"/>
                    <a:cs typeface="Cambria Math" panose="02040503050406030204" pitchFamily="18" charset="0"/>
                  </a:rPr>
                  <a:t>❶</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𝐈𝐭</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e>
                      <m:lim>
                        <m:r>
                          <m:rPr>
                            <m:nor/>
                          </m:rPr>
                          <a:rPr lang="zh-CN" altLang="en-US" b="1" dirty="0" smtClean="0">
                            <a:solidFill>
                              <a:schemeClr val="tx1"/>
                            </a:solidFill>
                            <a:latin typeface="Times New Roman" panose="02020603050405020304" pitchFamily="18" charset="0"/>
                            <a:ea typeface="楷体" panose="02010609060101010101" pitchFamily="49" charset="-122"/>
                            <a:cs typeface="Times New Roman" panose="02020603050405020304" pitchFamily="18" charset="0"/>
                          </a:rPr>
                          <m:t>主语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𝐞𝐧𝐜𝐨𝐮𝐫𝐚𝐠𝐞𝐬</m:t>
                            </m:r>
                          </m:e>
                        </m:bar>
                      </m:e>
                      <m:lim>
                        <m:r>
                          <m:rPr>
                            <m:nor/>
                          </m:rPr>
                          <a:rPr lang="zh-CN" altLang="en-US" b="1" dirty="0" smtClean="0">
                            <a:solidFill>
                              <a:srgbClr val="F36821"/>
                            </a:solidFill>
                            <a:latin typeface="Times New Roman" panose="02020603050405020304" pitchFamily="18" charset="0"/>
                            <a:ea typeface="楷体" panose="02010609060101010101" pitchFamily="49" charset="-122"/>
                            <a:cs typeface="Times New Roman" panose="02020603050405020304" pitchFamily="18" charset="0"/>
                          </a:rPr>
                          <m:t>谓语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𝐮𝐬</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e>
                      <m:lim>
                        <m:r>
                          <m:rPr>
                            <m:nor/>
                          </m:rPr>
                          <a:rPr lang="zh-CN" altLang="en-US" b="1" dirty="0" smtClean="0">
                            <a:solidFill>
                              <a:schemeClr val="tx1"/>
                            </a:solidFill>
                            <a:latin typeface="Times New Roman" panose="02020603050405020304" pitchFamily="18" charset="0"/>
                            <a:ea typeface="楷体" panose="02010609060101010101" pitchFamily="49" charset="-122"/>
                            <a:cs typeface="Times New Roman" panose="02020603050405020304" pitchFamily="18" charset="0"/>
                          </a:rPr>
                          <m:t>宾语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𝐭𝐨</m:t>
                            </m:r>
                            <m:r>
                              <a:rPr lang="en-US" altLang="zh-CN" b="1">
                                <a:solidFill>
                                  <a:srgbClr val="F36821"/>
                                </a:solid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𝐨𝐜𝐜𝐮𝐩𝐲</m:t>
                            </m:r>
                            <m:r>
                              <a:rPr lang="en-US" altLang="zh-CN" b="1">
                                <a:solidFill>
                                  <a:srgbClr val="F36821"/>
                                </a:solid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𝐨𝐮𝐫</m:t>
                            </m:r>
                            <m:r>
                              <a:rPr lang="en-US" altLang="zh-CN" b="1">
                                <a:solidFill>
                                  <a:srgbClr val="F36821"/>
                                </a:solid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𝐨𝐰𝐧</m:t>
                            </m:r>
                            <m:r>
                              <a:rPr lang="en-US" altLang="zh-CN" b="1">
                                <a:solidFill>
                                  <a:srgbClr val="F36821"/>
                                </a:solid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𝐥𝐢𝐭𝐭𝐥𝐞</m:t>
                            </m:r>
                            <m:r>
                              <a:rPr lang="en-US" altLang="zh-CN" b="1" i="1" smtClean="0">
                                <a:solidFill>
                                  <a:srgbClr val="F36821"/>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m:t>corner</m:t>
                            </m:r>
                            <m:r>
                              <m:rPr>
                                <m:nor/>
                              </m:rPr>
                              <a:rPr lang="zh-CN"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m:t>to</m:t>
                            </m:r>
                            <m:r>
                              <m:rPr>
                                <m:nor/>
                              </m:rPr>
                              <a:rPr lang="en-US" altLang="zh-CN" b="1" dirty="0">
                                <a:solidFill>
                                  <a:srgbClr val="F36821"/>
                                </a:solid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m:t>avoid</m:t>
                            </m:r>
                            <m:r>
                              <m:rPr>
                                <m:nor/>
                              </m:rPr>
                              <a:rPr lang="en-US" altLang="zh-CN" b="1" dirty="0">
                                <a:solidFill>
                                  <a:srgbClr val="F36821"/>
                                </a:solid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m:t>foolish</m:t>
                            </m:r>
                            <m:r>
                              <m:rPr>
                                <m:nor/>
                              </m:rPr>
                              <a:rPr lang="en-US" altLang="zh-CN" b="1" dirty="0">
                                <a:solidFill>
                                  <a:srgbClr val="F36821"/>
                                </a:solid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m:t>leaps</m:t>
                            </m:r>
                          </m:e>
                        </m:bar>
                      </m:e>
                      <m:lim>
                        <m:r>
                          <m:rPr>
                            <m:nor/>
                          </m:rPr>
                          <a:rPr lang="zh-CN" altLang="en-US" b="1" dirty="0">
                            <a:solidFill>
                              <a:srgbClr val="F36821"/>
                            </a:solidFill>
                            <a:latin typeface="Times New Roman" panose="02020603050405020304" pitchFamily="18" charset="0"/>
                            <a:ea typeface="楷体" panose="02010609060101010101" pitchFamily="49" charset="-122"/>
                            <a:cs typeface="Times New Roman" panose="02020603050405020304" pitchFamily="18" charset="0"/>
                          </a:rPr>
                          <m:t>宾语补足语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u="sng" dirty="0" smtClean="0">
                    <a:solidFill>
                      <a:srgbClr val="F36821"/>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u="sng" dirty="0" smtClean="0">
                    <a:solidFill>
                      <a:srgbClr val="F3682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u="sng" dirty="0">
                    <a:solidFill>
                      <a:srgbClr val="F3682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dark</a:t>
                </a:r>
                <a:r>
                  <a:rPr lang="zh-CN" altLang="zh-CN" b="1" u="sng"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u="sng" dirty="0">
                    <a:solidFill>
                      <a:srgbClr val="F3682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u="sng" dirty="0">
                    <a:solidFill>
                      <a:srgbClr val="F3682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satisfied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1291742"/>
                <a:ext cx="11485848" cy="1707134"/>
              </a:xfrm>
              <a:blipFill>
                <a:blip r:embed="rId3"/>
                <a:stretch>
                  <a:fillRect l="-796" r="-372" b="-7143"/>
                </a:stretch>
              </a:blipFill>
            </p:spPr>
            <p:txBody>
              <a:bodyPr/>
              <a:lstStyle/>
              <a:p>
                <a:r>
                  <a:rPr lang="zh-CN" altLang="en-US">
                    <a:noFill/>
                  </a:rPr>
                  <a:t> </a:t>
                </a:r>
              </a:p>
            </p:txBody>
          </p:sp>
        </mc:Fallback>
      </mc:AlternateContent>
      <p:sp>
        <p:nvSpPr>
          <p:cNvPr id="6" name="内容占位符 1"/>
          <p:cNvSpPr txBox="1">
            <a:spLocks/>
          </p:cNvSpPr>
          <p:nvPr/>
        </p:nvSpPr>
        <p:spPr bwMode="auto">
          <a:xfrm>
            <a:off x="360854" y="3212976"/>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句中使用了</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“encourage sb to do sth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鼓励某人做某事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，其中三个动词不定式短语</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occupy our own little corner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avoid foolish leaps into the dark</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be satisfied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作宾语补足语。</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这怂恿我们占据自己的小角落满足自己，避免愚蠢地跳进黑暗。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分析.EPS" descr="id:2147489347;FounderCES"/>
          <p:cNvPicPr/>
          <p:nvPr/>
        </p:nvPicPr>
        <p:blipFill>
          <a:blip r:embed="rId4"/>
          <a:stretch>
            <a:fillRect/>
          </a:stretch>
        </p:blipFill>
        <p:spPr>
          <a:xfrm>
            <a:off x="457879" y="3393639"/>
            <a:ext cx="639400" cy="303828"/>
          </a:xfrm>
          <a:prstGeom prst="rect">
            <a:avLst/>
          </a:prstGeom>
        </p:spPr>
      </p:pic>
      <p:pic>
        <p:nvPicPr>
          <p:cNvPr id="8" name="译文.EPS" descr="id:2147489354;FounderCES"/>
          <p:cNvPicPr/>
          <p:nvPr/>
        </p:nvPicPr>
        <p:blipFill>
          <a:blip r:embed="rId5"/>
          <a:stretch>
            <a:fillRect/>
          </a:stretch>
        </p:blipFill>
        <p:spPr>
          <a:xfrm>
            <a:off x="440462" y="5049711"/>
            <a:ext cx="639400" cy="300279"/>
          </a:xfrm>
          <a:prstGeom prst="rect">
            <a:avLst/>
          </a:prstGeom>
        </p:spPr>
      </p:pic>
    </p:spTree>
    <p:extLst>
      <p:ext uri="{BB962C8B-B14F-4D97-AF65-F5344CB8AC3E}">
        <p14:creationId xmlns:p14="http://schemas.microsoft.com/office/powerpoint/2010/main" val="797824906"/>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句型解读.EPS" descr="id:2147489340;FounderCES"/>
          <p:cNvPicPr/>
          <p:nvPr/>
        </p:nvPicPr>
        <p:blipFill>
          <a:blip r:embed="rId2"/>
          <a:stretch>
            <a:fillRect/>
          </a:stretch>
        </p:blipFill>
        <p:spPr>
          <a:xfrm>
            <a:off x="448572" y="881885"/>
            <a:ext cx="1930188" cy="379144"/>
          </a:xfrm>
          <a:prstGeom prst="rect">
            <a:avLst/>
          </a:prstGeom>
        </p:spPr>
      </p:pic>
      <p:sp>
        <p:nvSpPr>
          <p:cNvPr id="4" name="圆角矩形 3"/>
          <p:cNvSpPr/>
          <p:nvPr/>
        </p:nvSpPr>
        <p:spPr bwMode="auto">
          <a:xfrm>
            <a:off x="334567" y="1481605"/>
            <a:ext cx="11517800" cy="2271789"/>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1309832"/>
                <a:ext cx="11491514" cy="2248629"/>
              </a:xfrm>
            </p:spPr>
            <p:txBody>
              <a:bodyPr/>
              <a:lstStyle/>
              <a:p>
                <a:pPr algn="dist" hangingPunct="0">
                  <a:spcAft>
                    <a:spcPts val="0"/>
                  </a:spcAft>
                </a:pPr>
                <a:r>
                  <a:rPr lang="en-US" altLang="zh-CN" b="1" dirty="0" smtClean="0">
                    <a:solidFill>
                      <a:srgbClr val="F36821"/>
                    </a:solidFill>
                    <a:latin typeface="Cambria Math" panose="02040503050406030204" pitchFamily="18" charset="0"/>
                    <a:ea typeface="MS Mincho"/>
                    <a:cs typeface="Cambria Math" panose="02040503050406030204" pitchFamily="18" charset="0"/>
                  </a:rPr>
                  <a:t>❷</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𝐁𝐮𝐭</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e>
                      <m:lim>
                        <m:r>
                          <m:rPr>
                            <m:nor/>
                          </m:rPr>
                          <a:rPr lang="zh-CN" altLang="en-US" b="1" dirty="0">
                            <a:solidFill>
                              <a:prstClr val="black"/>
                            </a:solidFill>
                            <a:latin typeface="Times New Roman" panose="02020603050405020304" pitchFamily="18" charset="0"/>
                            <a:ea typeface="楷体" panose="02010609060101010101" pitchFamily="49" charset="-122"/>
                            <a:cs typeface="Times New Roman" panose="02020603050405020304" pitchFamily="18" charset="0"/>
                          </a:rPr>
                          <m:t>连词</m:t>
                        </m:r>
                      </m:lim>
                    </m:limLow>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𝐨𝐧𝐜𝐞</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𝐡𝐚𝐯𝐢𝐧𝐠</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𝐦𝐞𝐭</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𝐚𝐧𝐝</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𝐥𝐢𝐤𝐞𝐝𝐭𝐡𝐞𝐦</m:t>
                            </m:r>
                          </m:e>
                        </m:bar>
                      </m:e>
                      <m:lim>
                        <m:r>
                          <m:rPr>
                            <m:nor/>
                          </m:rPr>
                          <a:rPr lang="zh-CN" altLang="en-US"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m:t>时间状语</m:t>
                        </m:r>
                      </m:lim>
                    </m:limLow>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𝐰𝐞</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e>
                      <m:lim>
                        <m:r>
                          <m:rPr>
                            <m:nor/>
                          </m:rPr>
                          <a:rPr lang="zh-CN" altLang="en-US" b="1" dirty="0">
                            <a:solidFill>
                              <a:prstClr val="black"/>
                            </a:solidFill>
                            <a:latin typeface="Times New Roman" panose="02020603050405020304" pitchFamily="18" charset="0"/>
                            <a:ea typeface="楷体" panose="02010609060101010101" pitchFamily="49" charset="-122"/>
                            <a:cs typeface="Times New Roman" panose="02020603050405020304" pitchFamily="18" charset="0"/>
                          </a:rPr>
                          <m:t>主语</m:t>
                        </m:r>
                      </m:lim>
                    </m:limLow>
                  </m:oMath>
                </a14:m>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𝐭𝐡𝐢𝐧𝐤</m:t>
                            </m:r>
                          </m:e>
                        </m:bar>
                      </m:e>
                      <m:lim>
                        <m:r>
                          <m:rPr>
                            <m:nor/>
                          </m:rPr>
                          <a:rPr lang="zh-CN" altLang="en-US" b="1" dirty="0">
                            <a:solidFill>
                              <a:prstClr val="black"/>
                            </a:solidFill>
                            <a:latin typeface="Times New Roman" panose="02020603050405020304" pitchFamily="18" charset="0"/>
                            <a:ea typeface="楷体" panose="02010609060101010101" pitchFamily="49" charset="-122"/>
                            <a:cs typeface="Times New Roman" panose="02020603050405020304" pitchFamily="18" charset="0"/>
                          </a:rPr>
                          <m:t>谓语</m:t>
                        </m:r>
                      </m:lim>
                    </m:limLow>
                  </m:oMath>
                </a14:m>
                <a:r>
                  <a:rPr lang="en-US" altLang="zh-CN"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𝐡𝐨𝐰</m:t>
                            </m:r>
                            <m:r>
                              <a:rPr lang="en-US" altLang="zh-CN" b="1">
                                <a:solidFill>
                                  <a:srgbClr val="00BAF1"/>
                                </a:solid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𝐭𝐞𝐫𝐫𝐢𝐛𝐥𝐞</m:t>
                            </m:r>
                            <m:r>
                              <a:rPr lang="en-US" altLang="zh-CN" b="1">
                                <a:solidFill>
                                  <a:srgbClr val="00BAF1"/>
                                </a:solid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𝐢𝐭</m:t>
                            </m:r>
                            <m:r>
                              <a:rPr lang="en-US" altLang="zh-CN" b="1">
                                <a:solidFill>
                                  <a:srgbClr val="00BAF1"/>
                                </a:solid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𝐰𝐨𝐮𝐥𝐝</m:t>
                            </m:r>
                            <m:r>
                              <a:rPr lang="en-US" altLang="zh-CN" b="1">
                                <a:solidFill>
                                  <a:srgbClr val="00BAF1"/>
                                </a:solidFill>
                                <a:latin typeface="Cambria Math" panose="02040503050406030204" pitchFamily="18" charset="0"/>
                                <a:ea typeface="楷体" panose="02010609060101010101" pitchFamily="49" charset="-122"/>
                                <a:cs typeface="Times New Roman" panose="02020603050405020304" pitchFamily="18" charset="0"/>
                              </a:rPr>
                              <m:t> </m:t>
                            </m:r>
                          </m:e>
                        </m:bar>
                      </m:e>
                      <m:lim>
                        <m:r>
                          <m:rPr>
                            <m:nor/>
                          </m:rPr>
                          <a:rPr lang="zh-CN" altLang="en-US"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m:t>宾语从句</m:t>
                        </m:r>
                      </m:lim>
                    </m:limLow>
                  </m:oMath>
                </a14:m>
                <a:endParaRPr lang="en-US" altLang="zh-CN"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u="sng" dirty="0" smtClean="0">
                    <a:solidFill>
                      <a:srgbClr val="00BAF1"/>
                    </a:solidFill>
                    <a:uFill>
                      <a:solidFill>
                        <a:srgbClr val="00BAF1"/>
                      </a:solidFill>
                    </a:uFill>
                    <a:latin typeface="Times New Roman" panose="02020603050405020304" pitchFamily="18" charset="0"/>
                    <a:ea typeface="宋体" panose="02010600030101010101" pitchFamily="2" charset="-122"/>
                  </a:rPr>
                  <a:t>have</a:t>
                </a:r>
                <a:r>
                  <a:rPr lang="en-US" altLang="zh-CN" b="1" u="sng" dirty="0" smtClean="0">
                    <a:solidFill>
                      <a:srgbClr val="00BAF1"/>
                    </a:solidFill>
                    <a:uFill>
                      <a:solidFill>
                        <a:srgbClr val="00BAF1"/>
                      </a:solidFill>
                    </a:uFill>
                    <a:latin typeface="Times New Roman" panose="02020603050405020304" pitchFamily="18" charset="0"/>
                    <a:ea typeface="楷体" panose="02010609060101010101" pitchFamily="49" charset="-122"/>
                  </a:rPr>
                  <a:t> </a:t>
                </a:r>
                <a:r>
                  <a:rPr lang="en-US" altLang="zh-CN" b="1" u="sng" dirty="0" smtClean="0">
                    <a:solidFill>
                      <a:srgbClr val="00BAF1"/>
                    </a:solidFill>
                    <a:uFill>
                      <a:solidFill>
                        <a:srgbClr val="00BAF1"/>
                      </a:solidFill>
                    </a:uFill>
                    <a:latin typeface="Times New Roman" panose="02020603050405020304" pitchFamily="18" charset="0"/>
                    <a:ea typeface="宋体" panose="02010600030101010101" pitchFamily="2" charset="-122"/>
                  </a:rPr>
                  <a:t>been</a:t>
                </a:r>
                <a14:m>
                  <m:oMath xmlns:m="http://schemas.openxmlformats.org/officeDocument/2006/math">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𝐡𝐚𝐝</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𝐰𝐞</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𝐦𝐢𝐬𝐬𝐞𝐝𝐭𝐡𝐞</m:t>
                            </m:r>
                            <m:r>
                              <a:rPr lang="en-US" altLang="zh-CN" b="1">
                                <a:solidFill>
                                  <a:srgbClr val="00BAF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𝐜𝐡𝐚𝐧𝐜𝐞</m:t>
                            </m:r>
                          </m:e>
                        </m:bar>
                      </m:e>
                      <m:lim>
                        <m:r>
                          <m:rPr>
                            <m:nor/>
                          </m:rPr>
                          <a:rPr lang="zh-CN" altLang="en-US"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m:t>条件从句</m:t>
                        </m:r>
                      </m:lim>
                    </m:limLow>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1309832"/>
                <a:ext cx="11491514" cy="2248629"/>
              </a:xfrm>
              <a:blipFill>
                <a:blip r:embed="rId3"/>
                <a:stretch>
                  <a:fillRect l="-796" b="-352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66713628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在本句中，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terrible it would have been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 we missed the chance”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运用了虚拟语气，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 we missed the chance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we had missed the chance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省略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后的倒装结构。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但一旦我们认识并喜欢上了他们，我们就会想，如果我们错过了这个机会，那将是多么可怕的事情。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分析.EPS" descr="id:2147489347;FounderCES"/>
          <p:cNvPicPr/>
          <p:nvPr/>
        </p:nvPicPr>
        <p:blipFill>
          <a:blip r:embed="rId2"/>
          <a:stretch>
            <a:fillRect/>
          </a:stretch>
        </p:blipFill>
        <p:spPr>
          <a:xfrm>
            <a:off x="457880" y="935491"/>
            <a:ext cx="639400" cy="303828"/>
          </a:xfrm>
          <a:prstGeom prst="rect">
            <a:avLst/>
          </a:prstGeom>
        </p:spPr>
      </p:pic>
      <p:pic>
        <p:nvPicPr>
          <p:cNvPr id="7" name="译文.EPS" descr="id:2147489354;FounderCES"/>
          <p:cNvPicPr/>
          <p:nvPr/>
        </p:nvPicPr>
        <p:blipFill>
          <a:blip r:embed="rId3"/>
          <a:stretch>
            <a:fillRect/>
          </a:stretch>
        </p:blipFill>
        <p:spPr>
          <a:xfrm>
            <a:off x="457880" y="2582855"/>
            <a:ext cx="639400" cy="300279"/>
          </a:xfrm>
          <a:prstGeom prst="rect">
            <a:avLst/>
          </a:prstGeom>
        </p:spPr>
      </p:pic>
    </p:spTree>
    <p:extLst>
      <p:ext uri="{BB962C8B-B14F-4D97-AF65-F5344CB8AC3E}">
        <p14:creationId xmlns:p14="http://schemas.microsoft.com/office/powerpoint/2010/main" val="3736390641"/>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0501"/>
            <a:ext cx="11485848" cy="390023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discontent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不满；不满足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outstanding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杰出的；优秀的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recapture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夺回；再次捕获；再体验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restful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宁静的；让人放松的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modestly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谨慎地；适当地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genius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alive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活着的；有活力的；有生气的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b11.EPS" descr="id:2147489361;FounderCES"/>
          <p:cNvPicPr/>
          <p:nvPr/>
        </p:nvPicPr>
        <p:blipFill>
          <a:blip r:embed="rId2">
            <a:clrChange>
              <a:clrFrom>
                <a:srgbClr val="FFFFFF"/>
              </a:clrFrom>
              <a:clrTo>
                <a:srgbClr val="FFFFFF">
                  <a:alpha val="0"/>
                </a:srgbClr>
              </a:clrTo>
            </a:clrChange>
          </a:blip>
          <a:stretch>
            <a:fillRect/>
          </a:stretch>
        </p:blipFill>
        <p:spPr>
          <a:xfrm>
            <a:off x="405028" y="857305"/>
            <a:ext cx="1930188" cy="449454"/>
          </a:xfrm>
          <a:prstGeom prst="rect">
            <a:avLst/>
          </a:prstGeom>
        </p:spPr>
      </p:pic>
    </p:spTree>
    <p:extLst>
      <p:ext uri="{BB962C8B-B14F-4D97-AF65-F5344CB8AC3E}">
        <p14:creationId xmlns:p14="http://schemas.microsoft.com/office/powerpoint/2010/main" val="3332425509"/>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390023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the difference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有影响；起作用；大不相同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vary from... 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born with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与生俱来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follow the crowd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随大流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leap into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跳入；跳进；突然进入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hesitation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犹豫不决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waken our curiosity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唤醒我们的好奇心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b12.EPS" descr="id:2147489368;FounderCES"/>
          <p:cNvPicPr/>
          <p:nvPr/>
        </p:nvPicPr>
        <p:blipFill>
          <a:blip r:embed="rId2">
            <a:clrChange>
              <a:clrFrom>
                <a:srgbClr val="FFFFFF"/>
              </a:clrFrom>
              <a:clrTo>
                <a:srgbClr val="FFFFFF">
                  <a:alpha val="0"/>
                </a:srgbClr>
              </a:clrTo>
            </a:clrChange>
          </a:blip>
          <a:stretch>
            <a:fillRect/>
          </a:stretch>
        </p:blipFill>
        <p:spPr>
          <a:xfrm>
            <a:off x="405692" y="870825"/>
            <a:ext cx="1893371" cy="469943"/>
          </a:xfrm>
          <a:prstGeom prst="rect">
            <a:avLst/>
          </a:prstGeom>
        </p:spPr>
      </p:pic>
    </p:spTree>
    <p:extLst>
      <p:ext uri="{BB962C8B-B14F-4D97-AF65-F5344CB8AC3E}">
        <p14:creationId xmlns:p14="http://schemas.microsoft.com/office/powerpoint/2010/main" val="26672516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0382" cy="140109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complaint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抱怨，投诉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 complaint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提出投诉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51477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concerned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endless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complaints.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就我而言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我对你没完没了的抱怨感到厌烦。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316432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respond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回答</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回复</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做出反应</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回应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769637"/>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508616"/>
            <a:ext cx="8469154" cy="503172"/>
          </a:xfrm>
          <a:prstGeom prst="rect">
            <a:avLst/>
          </a:prstGeom>
        </p:spPr>
      </p:pic>
      <p:sp>
        <p:nvSpPr>
          <p:cNvPr id="6" name="内容占位符 1"/>
          <p:cNvSpPr txBox="1">
            <a:spLocks/>
          </p:cNvSpPr>
          <p:nvPr/>
        </p:nvSpPr>
        <p:spPr bwMode="auto">
          <a:xfrm>
            <a:off x="360854" y="19214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responded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single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她回答说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我宁愿单身一辈子也要读书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301057"/>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will respond to that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me.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他将会为此事做出回应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我不会。</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respond to...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做出反应</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回答</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respond that...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回答说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not sure how he will respond to your answer.</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我不确定他对你的答复会作何反应。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8532;FounderCES"/>
          <p:cNvPicPr/>
          <p:nvPr/>
        </p:nvPicPr>
        <p:blipFill>
          <a:blip r:embed="rId3"/>
          <a:stretch>
            <a:fillRect/>
          </a:stretch>
        </p:blipFill>
        <p:spPr>
          <a:xfrm>
            <a:off x="428824" y="4044197"/>
            <a:ext cx="1008539" cy="342130"/>
          </a:xfrm>
          <a:prstGeom prst="rect">
            <a:avLst/>
          </a:prstGeom>
        </p:spPr>
      </p:pic>
    </p:spTree>
    <p:extLst>
      <p:ext uri="{BB962C8B-B14F-4D97-AF65-F5344CB8AC3E}">
        <p14:creationId xmlns:p14="http://schemas.microsoft.com/office/powerpoint/2010/main" val="29625188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35216" cy="1984567"/>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回答；反应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response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做出反应（</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作状语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response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做出反应（</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强调动作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09084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suggestion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disappointed.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他没有回应我的建议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这使我很失望。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05864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reject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拒绝接受</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不录用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687622"/>
            <a:ext cx="11535217" cy="877282"/>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26600"/>
            <a:ext cx="8469154" cy="503172"/>
          </a:xfrm>
          <a:prstGeom prst="rect">
            <a:avLst/>
          </a:prstGeom>
        </p:spPr>
      </p:pic>
      <p:sp>
        <p:nvSpPr>
          <p:cNvPr id="6" name="内容占位符 1"/>
          <p:cNvSpPr txBox="1">
            <a:spLocks/>
          </p:cNvSpPr>
          <p:nvPr/>
        </p:nvSpPr>
        <p:spPr bwMode="auto">
          <a:xfrm>
            <a:off x="360854" y="183940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rejected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林医生拒绝了这一提议。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2636912"/>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make it clear to him that I reject his proposal.</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我清楚地告诉他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我拒绝他的提议。</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absolutely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rejected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anything</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illegal.</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我绝对拒绝参加任何非法活动。</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rejected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army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poor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eyesight.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伊恩因视力不好而被拒绝入伍。</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562595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reject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 offer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拒绝某人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某人的提议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reject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拒绝某人加入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reject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completely.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如果您并不想这样做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就彻底拒绝他们。</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46240" y="958038"/>
            <a:ext cx="1008539" cy="342130"/>
          </a:xfrm>
          <a:prstGeom prst="rect">
            <a:avLst/>
          </a:prstGeom>
        </p:spPr>
      </p:pic>
      <p:sp>
        <p:nvSpPr>
          <p:cNvPr id="7" name="圆角矩形 6"/>
          <p:cNvSpPr/>
          <p:nvPr/>
        </p:nvSpPr>
        <p:spPr bwMode="auto">
          <a:xfrm>
            <a:off x="334568" y="3359926"/>
            <a:ext cx="11500382" cy="861162"/>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8" name="内容占位符 8"/>
          <p:cNvSpPr txBox="1">
            <a:spLocks/>
          </p:cNvSpPr>
          <p:nvPr/>
        </p:nvSpPr>
        <p:spPr bwMode="auto">
          <a:xfrm>
            <a:off x="360854" y="357396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rejection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拒绝接受；否决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知识拓展.EPS" descr="id:2147488539;FounderCES"/>
          <p:cNvPicPr/>
          <p:nvPr/>
        </p:nvPicPr>
        <p:blipFill>
          <a:blip r:embed="rId3"/>
          <a:stretch>
            <a:fillRect/>
          </a:stretch>
        </p:blipFill>
        <p:spPr>
          <a:xfrm>
            <a:off x="474697" y="3207834"/>
            <a:ext cx="2103039" cy="372975"/>
          </a:xfrm>
          <a:prstGeom prst="rect">
            <a:avLst/>
          </a:prstGeom>
        </p:spPr>
      </p:pic>
    </p:spTree>
    <p:extLst>
      <p:ext uri="{BB962C8B-B14F-4D97-AF65-F5344CB8AC3E}">
        <p14:creationId xmlns:p14="http://schemas.microsoft.com/office/powerpoint/2010/main" val="18546835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appoint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任命</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委派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圆角矩形 5"/>
          <p:cNvSpPr/>
          <p:nvPr/>
        </p:nvSpPr>
        <p:spPr bwMode="auto">
          <a:xfrm>
            <a:off x="334566" y="1758846"/>
            <a:ext cx="11543925" cy="2462242"/>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7" name="教材原句S.EPS" descr="id:2147488596;FounderCES"/>
          <p:cNvPicPr/>
          <p:nvPr/>
        </p:nvPicPr>
        <p:blipFill>
          <a:blip r:embed="rId2"/>
          <a:stretch>
            <a:fillRect/>
          </a:stretch>
        </p:blipFill>
        <p:spPr>
          <a:xfrm>
            <a:off x="3386692" y="1497825"/>
            <a:ext cx="8469154" cy="503172"/>
          </a:xfrm>
          <a:prstGeom prst="rect">
            <a:avLst/>
          </a:prstGeom>
        </p:spPr>
      </p:pic>
      <p:sp>
        <p:nvSpPr>
          <p:cNvPr id="8" name="内容占位符 1"/>
          <p:cNvSpPr txBox="1">
            <a:spLocks/>
          </p:cNvSpPr>
          <p:nvPr/>
        </p:nvSpPr>
        <p:spPr bwMode="auto">
          <a:xfrm>
            <a:off x="360854" y="191062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director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OB-GYN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department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PUMC</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Hospital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department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war.1941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林医生成为北京协和医院妇产科的首位中国籍女主任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但是就在几个月之后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妇产科因为战争而关闭。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360854" y="42650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shall we appoint as chairperson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我们任命谁来担任主席呢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we come to an agreement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 appoint you as our agent.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如果达成协议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我们将任命你为我方代理。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375679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appoint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任命某人担任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as/to be...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任命某人为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委派某人做某事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manager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experience.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由于经验丰富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麦克被任命为总经理。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activities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他们委派汤姆来负责那天所有的活动。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8532;FounderCES"/>
          <p:cNvPicPr/>
          <p:nvPr/>
        </p:nvPicPr>
        <p:blipFill>
          <a:blip r:embed="rId2"/>
          <a:stretch>
            <a:fillRect/>
          </a:stretch>
        </p:blipFill>
        <p:spPr>
          <a:xfrm>
            <a:off x="428824" y="958038"/>
            <a:ext cx="1008539" cy="342130"/>
          </a:xfrm>
          <a:prstGeom prst="rect">
            <a:avLst/>
          </a:prstGeom>
        </p:spPr>
      </p:pic>
    </p:spTree>
    <p:extLst>
      <p:ext uri="{BB962C8B-B14F-4D97-AF65-F5344CB8AC3E}">
        <p14:creationId xmlns:p14="http://schemas.microsoft.com/office/powerpoint/2010/main" val="1507885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9090" cy="2550625"/>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appointment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任命；约定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make/have an appointment with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与某人约会</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预约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keep/break an appointment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违约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appointed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约定的；指定的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71103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Smith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我与史密斯医生有约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但是我需要改约。</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appointment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everybody.</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格林先生被任命为市长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这让大家都很高兴。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87365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elect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选举</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推选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731422"/>
            <a:ext cx="11535217" cy="1913602"/>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70401"/>
            <a:ext cx="8469154" cy="503172"/>
          </a:xfrm>
          <a:prstGeom prst="rect">
            <a:avLst/>
          </a:prstGeom>
        </p:spPr>
      </p:pic>
      <p:sp>
        <p:nvSpPr>
          <p:cNvPr id="6" name="内容占位符 1"/>
          <p:cNvSpPr txBox="1">
            <a:spLocks/>
          </p:cNvSpPr>
          <p:nvPr/>
        </p:nvSpPr>
        <p:spPr bwMode="auto">
          <a:xfrm>
            <a:off x="360854" y="1883201"/>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National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Congress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several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decades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positions.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她被选为第一届全国人民代表大会代表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在接下来的几十年里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她担任了许多重要的职务。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Increasing numbers of people elect to work from home nowadays.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现在越来越多的人选择居家办公。</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006729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核心知识过.EPS" descr="id:2147488483;FounderCES"/>
          <p:cNvPicPr/>
          <p:nvPr/>
        </p:nvPicPr>
        <p:blipFill>
          <a:blip r:embed="rId2"/>
          <a:stretch>
            <a:fillRect/>
          </a:stretch>
        </p:blipFill>
        <p:spPr>
          <a:xfrm>
            <a:off x="3214886" y="772935"/>
            <a:ext cx="5781068" cy="604584"/>
          </a:xfrm>
          <a:prstGeom prst="rect">
            <a:avLst/>
          </a:prstGeom>
        </p:spPr>
      </p:pic>
      <p:sp>
        <p:nvSpPr>
          <p:cNvPr id="10" name="内容占位符 1"/>
          <p:cNvSpPr>
            <a:spLocks noGrp="1"/>
          </p:cNvSpPr>
          <p:nvPr>
            <p:ph idx="1"/>
          </p:nvPr>
        </p:nvSpPr>
        <p:spPr>
          <a:xfrm>
            <a:off x="360854" y="1412776"/>
            <a:ext cx="11485848" cy="576248"/>
          </a:xfrm>
        </p:spPr>
        <p:txBody>
          <a:bodyPr/>
          <a:lstStyle/>
          <a:p>
            <a:pPr algn="ctr"/>
            <a:r>
              <a:rPr lang="en-US" altLang="zh-CN" b="1" dirty="0">
                <a:solidFill>
                  <a:srgbClr val="000000"/>
                </a:solidFill>
                <a:latin typeface="Times New Roman" panose="02020603050405020304" pitchFamily="18" charset="0"/>
                <a:ea typeface="宋体" panose="02010600030101010101" pitchFamily="2" charset="-122"/>
              </a:rPr>
              <a:t>Part</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Listening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and</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Speaking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&amp;</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Reading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and</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Thinking</a:t>
            </a:r>
            <a:endParaRPr lang="zh-CN" altLang="en-US" dirty="0"/>
          </a:p>
        </p:txBody>
      </p:sp>
      <p:sp>
        <p:nvSpPr>
          <p:cNvPr id="11" name="内容占位符 1"/>
          <p:cNvSpPr txBox="1">
            <a:spLocks/>
          </p:cNvSpPr>
          <p:nvPr/>
        </p:nvSpPr>
        <p:spPr bwMode="auto">
          <a:xfrm>
            <a:off x="360854" y="2585229"/>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dilemma</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进退两难的境地</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困境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单词冲关.EPS" descr="id:2147488511;FounderCES"/>
          <p:cNvPicPr/>
          <p:nvPr/>
        </p:nvPicPr>
        <p:blipFill>
          <a:blip r:embed="rId3"/>
          <a:stretch>
            <a:fillRect/>
          </a:stretch>
        </p:blipFill>
        <p:spPr>
          <a:xfrm>
            <a:off x="367956" y="2173351"/>
            <a:ext cx="1930188" cy="385473"/>
          </a:xfrm>
          <a:prstGeom prst="rect">
            <a:avLst/>
          </a:prstGeom>
        </p:spPr>
      </p:pic>
      <p:sp>
        <p:nvSpPr>
          <p:cNvPr id="13" name="圆角矩形 12"/>
          <p:cNvSpPr/>
          <p:nvPr/>
        </p:nvSpPr>
        <p:spPr bwMode="auto">
          <a:xfrm>
            <a:off x="334566" y="3588421"/>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14" name="教材原句S.EPS" descr="id:2147488596;FounderCES"/>
          <p:cNvPicPr/>
          <p:nvPr/>
        </p:nvPicPr>
        <p:blipFill>
          <a:blip r:embed="rId4"/>
          <a:stretch>
            <a:fillRect/>
          </a:stretch>
        </p:blipFill>
        <p:spPr>
          <a:xfrm>
            <a:off x="3386692" y="3327400"/>
            <a:ext cx="8469154" cy="503172"/>
          </a:xfrm>
          <a:prstGeom prst="rect">
            <a:avLst/>
          </a:prstGeom>
        </p:spPr>
      </p:pic>
      <p:sp>
        <p:nvSpPr>
          <p:cNvPr id="15" name="内容占位符 1"/>
          <p:cNvSpPr txBox="1">
            <a:spLocks/>
          </p:cNvSpPr>
          <p:nvPr/>
        </p:nvSpPr>
        <p:spPr bwMode="auto">
          <a:xfrm>
            <a:off x="360854" y="374020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dilemma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situation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difficult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choices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道德困境是指你面临两个或更多困难选择的情况。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6" name="内容占位符 1"/>
          <p:cNvSpPr txBox="1">
            <a:spLocks/>
          </p:cNvSpPr>
          <p:nvPr/>
        </p:nvSpPr>
        <p:spPr bwMode="auto">
          <a:xfrm>
            <a:off x="360854" y="512565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mums face the dilemma about whether they should go back to work or not.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许多母亲都面临着是否应该回去工作的困境。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7" name="图片 16"/>
          <p:cNvPicPr>
            <a:picLocks noChangeAspect="1"/>
          </p:cNvPicPr>
          <p:nvPr/>
        </p:nvPicPr>
        <p:blipFill>
          <a:blip r:embed="rId5"/>
          <a:stretch>
            <a:fillRect/>
          </a:stretch>
        </p:blipFill>
        <p:spPr>
          <a:xfrm>
            <a:off x="331671" y="1530438"/>
            <a:ext cx="1209381" cy="437126"/>
          </a:xfrm>
          <a:prstGeom prst="rect">
            <a:avLst/>
          </a:prstGeom>
        </p:spPr>
      </p:pic>
      <p:pic>
        <p:nvPicPr>
          <p:cNvPr id="18" name="图片 17"/>
          <p:cNvPicPr>
            <a:picLocks noChangeAspect="1"/>
          </p:cNvPicPr>
          <p:nvPr/>
        </p:nvPicPr>
        <p:blipFill>
          <a:blip r:embed="rId6"/>
          <a:stretch>
            <a:fillRect/>
          </a:stretch>
        </p:blipFill>
        <p:spPr>
          <a:xfrm>
            <a:off x="10620220" y="1484784"/>
            <a:ext cx="1238523" cy="444411"/>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35216" cy="2541916"/>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选举某人担任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选举某人进入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选举某人做某事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选择做某事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66690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assistant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我精通英语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被英语老师选为课代表。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90466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26507" cy="141851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election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选举；推举；当选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win/lose an election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赢得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输掉选举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2"/>
          <p:cNvSpPr txBox="1">
            <a:spLocks/>
          </p:cNvSpPr>
          <p:nvPr/>
        </p:nvSpPr>
        <p:spPr bwMode="auto">
          <a:xfrm>
            <a:off x="360854" y="2531035"/>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lucky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election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enrich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after-class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activities.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如果我有幸赢得了选举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我要做的第一件事就是丰富我们学生的课外活动。</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 sb</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＋职务</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句式中，总统、市长等独一无二的职位前不用加任何冠词。例如：</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elected as president the next day.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第二天他当选为总统。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4.EPS" descr="id:2147488806;FounderCES"/>
          <p:cNvPicPr/>
          <p:nvPr/>
        </p:nvPicPr>
        <p:blipFill>
          <a:blip r:embed="rId3"/>
          <a:stretch>
            <a:fillRect/>
          </a:stretch>
        </p:blipFill>
        <p:spPr>
          <a:xfrm>
            <a:off x="455104" y="4347825"/>
            <a:ext cx="1008383" cy="342077"/>
          </a:xfrm>
          <a:prstGeom prst="rect">
            <a:avLst/>
          </a:prstGeom>
        </p:spPr>
      </p:pic>
    </p:spTree>
    <p:extLst>
      <p:ext uri="{BB962C8B-B14F-4D97-AF65-F5344CB8AC3E}">
        <p14:creationId xmlns:p14="http://schemas.microsoft.com/office/powerpoint/2010/main" val="40313559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tend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照顾</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照料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倾向</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趋于</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圆角矩形 5"/>
          <p:cNvSpPr/>
          <p:nvPr/>
        </p:nvSpPr>
        <p:spPr bwMode="auto">
          <a:xfrm>
            <a:off x="334566" y="1673797"/>
            <a:ext cx="11526508" cy="1896185"/>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7" name="教材原句S.EPS" descr="id:2147488596;FounderCES"/>
          <p:cNvPicPr/>
          <p:nvPr/>
        </p:nvPicPr>
        <p:blipFill>
          <a:blip r:embed="rId2"/>
          <a:stretch>
            <a:fillRect/>
          </a:stretch>
        </p:blipFill>
        <p:spPr>
          <a:xfrm>
            <a:off x="3386692" y="1412776"/>
            <a:ext cx="8469154" cy="503172"/>
          </a:xfrm>
          <a:prstGeom prst="rect">
            <a:avLst/>
          </a:prstGeom>
        </p:spPr>
      </p:pic>
      <p:sp>
        <p:nvSpPr>
          <p:cNvPr id="8" name="内容占位符 1"/>
          <p:cNvSpPr txBox="1">
            <a:spLocks/>
          </p:cNvSpPr>
          <p:nvPr/>
        </p:nvSpPr>
        <p:spPr bwMode="auto">
          <a:xfrm>
            <a:off x="360854" y="18255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tending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patients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publishing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medical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training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generation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doctors.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她更感兴趣的是照顾病人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发表妇幼护理医学研究成果和培养下一代医生。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19309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tend to make mistakes when we do things in a hurry.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忙中不免出错。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tend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护理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看护某人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tend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往往会</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易于做某事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tend to/towards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倾向于；趋于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Generally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speaking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mistakes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tired.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一般来说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人疲劳时容易出差错。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46240" y="1471843"/>
            <a:ext cx="1008539" cy="342130"/>
          </a:xfrm>
          <a:prstGeom prst="rect">
            <a:avLst/>
          </a:prstGeom>
        </p:spPr>
      </p:pic>
    </p:spTree>
    <p:extLst>
      <p:ext uri="{BB962C8B-B14F-4D97-AF65-F5344CB8AC3E}">
        <p14:creationId xmlns:p14="http://schemas.microsoft.com/office/powerpoint/2010/main" val="22141545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9090" cy="263771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tendency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倾向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 tendency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有做某事的倾向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tendency of...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的趋势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tendency to/towards...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的倾向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cooperation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tendency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economic</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合作已成为当今世界经济发展的趋势。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647306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retire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退休</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退职</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退出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36608"/>
            <a:ext cx="8469154" cy="503172"/>
          </a:xfrm>
          <a:prstGeom prst="rect">
            <a:avLst/>
          </a:prstGeom>
        </p:spPr>
      </p:pic>
      <p:sp>
        <p:nvSpPr>
          <p:cNvPr id="6"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retire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until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April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1983.</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直到</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1983</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日去世时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林医生才退休。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212976"/>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 has retired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he still remembers the happy time spent with his students.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吉姆已经退休了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但是他仍然记得与学生们一起度过的快乐时光。</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retire from</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退休</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retire as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身份退休</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consider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holiday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until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retired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ago.</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直到三年前他从教学岗位退休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他才考虑去度假。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8532;FounderCES"/>
          <p:cNvPicPr/>
          <p:nvPr/>
        </p:nvPicPr>
        <p:blipFill>
          <a:blip r:embed="rId3"/>
          <a:stretch>
            <a:fillRect/>
          </a:stretch>
        </p:blipFill>
        <p:spPr>
          <a:xfrm>
            <a:off x="446240" y="4504756"/>
            <a:ext cx="1008539" cy="342130"/>
          </a:xfrm>
          <a:prstGeom prst="rect">
            <a:avLst/>
          </a:prstGeom>
        </p:spPr>
      </p:pic>
    </p:spTree>
    <p:extLst>
      <p:ext uri="{BB962C8B-B14F-4D97-AF65-F5344CB8AC3E}">
        <p14:creationId xmlns:p14="http://schemas.microsoft.com/office/powerpoint/2010/main" val="27571672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35216" cy="141851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retirement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退休，退役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retired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退休的，退职的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51477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retired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office.</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前几天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一对退休的夫妇来到了我的办公室。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773713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scare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惊吓</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使害怕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受惊吓</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702957"/>
            <a:ext cx="11526508" cy="187005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41936"/>
            <a:ext cx="8469154" cy="503172"/>
          </a:xfrm>
          <a:prstGeom prst="rect">
            <a:avLst/>
          </a:prstGeom>
        </p:spPr>
      </p:pic>
      <p:sp>
        <p:nvSpPr>
          <p:cNvPr id="6" name="内容占位符 1"/>
          <p:cNvSpPr txBox="1">
            <a:spLocks/>
          </p:cNvSpPr>
          <p:nvPr/>
        </p:nvSpPr>
        <p:spPr bwMode="auto">
          <a:xfrm>
            <a:off x="360854" y="18547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scared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interview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completely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forgot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她在面试中非常害怕</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完全忘记了自己应该如何回答这些</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661097"/>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scared me to think I was alone in the building.</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一想到楼里只有我一个人就挺害怕的。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scare sb/sth away/off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吓跑</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吓退</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scare sb into doing sth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恐吓某人做某事</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gun shots had scared the dog off.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枪声把狗吓跑了。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8532;FounderCES"/>
          <p:cNvPicPr/>
          <p:nvPr/>
        </p:nvPicPr>
        <p:blipFill>
          <a:blip r:embed="rId3"/>
          <a:stretch>
            <a:fillRect/>
          </a:stretch>
        </p:blipFill>
        <p:spPr>
          <a:xfrm>
            <a:off x="446241" y="4961586"/>
            <a:ext cx="1008539" cy="342130"/>
          </a:xfrm>
          <a:prstGeom prst="rect">
            <a:avLst/>
          </a:prstGeom>
        </p:spPr>
      </p:pic>
    </p:spTree>
    <p:extLst>
      <p:ext uri="{BB962C8B-B14F-4D97-AF65-F5344CB8AC3E}">
        <p14:creationId xmlns:p14="http://schemas.microsoft.com/office/powerpoint/2010/main" val="20679480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26507" cy="3787242"/>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scaring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令人害怕的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scary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恐怖的；吓人的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scary for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对某人来说可怕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scared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惊恐的；担心的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scared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害怕（</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scared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不敢做某事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5772810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 changes can be a scaring experience.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做出改变可能是一种令人恐惧的经历。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Believe it or not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physically strong young man is scared of the little puppy.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信不信由你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这个身强体壮的年轻人居然怕这只小狗。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eager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scared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failure.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我们大部分人都渴望成功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害怕失败。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519061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334623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moral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dilemma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道德困境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dilemma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处于进退两难的境地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face a dilemma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面对进退两难的境地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out of the dilemma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摆脱困境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grateful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dilemma.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我非常感谢你帮助我摆脱困境。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2"/>
          <a:stretch>
            <a:fillRect/>
          </a:stretch>
        </p:blipFill>
        <p:spPr>
          <a:xfrm>
            <a:off x="454949" y="940620"/>
            <a:ext cx="1008539" cy="342130"/>
          </a:xfrm>
          <a:prstGeom prst="rect">
            <a:avLst/>
          </a:prstGeom>
        </p:spPr>
      </p:pic>
    </p:spTree>
    <p:extLst>
      <p:ext uri="{BB962C8B-B14F-4D97-AF65-F5344CB8AC3E}">
        <p14:creationId xmlns:p14="http://schemas.microsoft.com/office/powerpoint/2010/main" val="5255975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sharp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增长</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下跌等</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急剧的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锋利的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明显的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20374"/>
            <a:ext cx="11509091" cy="1852642"/>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59353"/>
            <a:ext cx="8469154" cy="503172"/>
          </a:xfrm>
          <a:prstGeom prst="rect">
            <a:avLst/>
          </a:prstGeom>
        </p:spPr>
      </p:pic>
      <p:sp>
        <p:nvSpPr>
          <p:cNvPr id="5" name="内容占位符 1"/>
          <p:cNvSpPr txBox="1">
            <a:spLocks/>
          </p:cNvSpPr>
          <p:nvPr/>
        </p:nvSpPr>
        <p:spPr bwMode="auto">
          <a:xfrm>
            <a:off x="360854" y="187215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Americans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complain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increase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insurance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recently.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许多美国人抱怨医疗保健和健康保险费用的急剧</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311611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heard a sharp intake of breath.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他听到猛地倒吸一口气的声音。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approaching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fairly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swept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downhill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left.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我那时正接近一个朝山下向左急转的弯道。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footmarks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所有的足迹都很清楚明晰。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planned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unlock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morning.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她计划今早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点整</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打开</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店</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sharp mind/brain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有敏锐的头脑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 sharp eye/ear/nose for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有灵敏的视力</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听力</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嗅觉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46241" y="4223753"/>
            <a:ext cx="1008539" cy="342130"/>
          </a:xfrm>
          <a:prstGeom prst="rect">
            <a:avLst/>
          </a:prstGeom>
        </p:spPr>
      </p:pic>
    </p:spTree>
    <p:extLst>
      <p:ext uri="{BB962C8B-B14F-4D97-AF65-F5344CB8AC3E}">
        <p14:creationId xmlns:p14="http://schemas.microsoft.com/office/powerpoint/2010/main" val="16477754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26507" cy="201069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sharply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猛烈地；急剧地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sharpen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）变锋利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sharpener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磨具，削具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09084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athletes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chance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sharpen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这个项目将给年轻运动员们机会来提高他们的技能。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624205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energetic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精力充沛的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充满活力的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712964"/>
            <a:ext cx="11509091" cy="2436116"/>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51943"/>
            <a:ext cx="8469154" cy="503172"/>
          </a:xfrm>
          <a:prstGeom prst="rect">
            <a:avLst/>
          </a:prstGeom>
        </p:spPr>
      </p:pic>
      <p:sp>
        <p:nvSpPr>
          <p:cNvPr id="6" name="内容占位符 1"/>
          <p:cNvSpPr txBox="1">
            <a:spLocks/>
          </p:cNvSpPr>
          <p:nvPr/>
        </p:nvSpPr>
        <p:spPr bwMode="auto">
          <a:xfrm>
            <a:off x="360854" y="186474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advantages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hiring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energetic</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positive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eager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雇用精力充沛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积极向上的年轻人的好处之一是他们往往对自己的工作表现出兴趣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而且渴望学习。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422108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more he worked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more energetic he became.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他越干越起劲。</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feel energetic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感到精力旺盛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8532;FounderCES"/>
          <p:cNvPicPr/>
          <p:nvPr/>
        </p:nvPicPr>
        <p:blipFill>
          <a:blip r:embed="rId3"/>
          <a:stretch>
            <a:fillRect/>
          </a:stretch>
        </p:blipFill>
        <p:spPr>
          <a:xfrm>
            <a:off x="428824" y="4938102"/>
            <a:ext cx="1008539" cy="342130"/>
          </a:xfrm>
          <a:prstGeom prst="rect">
            <a:avLst/>
          </a:prstGeom>
        </p:spPr>
      </p:pic>
    </p:spTree>
    <p:extLst>
      <p:ext uri="{BB962C8B-B14F-4D97-AF65-F5344CB8AC3E}">
        <p14:creationId xmlns:p14="http://schemas.microsoft.com/office/powerpoint/2010/main" val="1054898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0382" cy="262029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energy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能量，精力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full of energy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精力旺盛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apply/devote one’s energy 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致力于（</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energetically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精力旺盛地；积极地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6"/>
          <p:cNvSpPr txBox="1">
            <a:spLocks/>
          </p:cNvSpPr>
          <p:nvPr/>
        </p:nvSpPr>
        <p:spPr bwMode="auto">
          <a:xfrm>
            <a:off x="360854"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devote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energies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performing.</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她已经开始将精力投入到教学中而不是表演中。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665822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9967"/>
          </a:xfrm>
        </p:spPr>
        <p:txBody>
          <a:bodyPr/>
          <a:lstStyle/>
          <a:p>
            <a:r>
              <a:rPr lang="en-US" altLang="zh-CN" b="1" dirty="0" smtClean="0">
                <a:solidFill>
                  <a:srgbClr val="000000"/>
                </a:solidFill>
                <a:latin typeface="Times New Roman" panose="02020603050405020304" pitchFamily="18" charset="0"/>
                <a:ea typeface="宋体" panose="02010600030101010101" pitchFamily="2" charset="-122"/>
              </a:rPr>
              <a:t>                             force/power/strength/energy</a:t>
            </a:r>
            <a:endParaRPr lang="zh-CN" altLang="en-US" dirty="0"/>
          </a:p>
        </p:txBody>
      </p:sp>
      <p:pic>
        <p:nvPicPr>
          <p:cNvPr id="4" name="易混辨析.EPS" descr="id:2147488546;FounderCES"/>
          <p:cNvPicPr/>
          <p:nvPr/>
        </p:nvPicPr>
        <p:blipFill>
          <a:blip r:embed="rId2"/>
          <a:stretch>
            <a:fillRect/>
          </a:stretch>
        </p:blipFill>
        <p:spPr>
          <a:xfrm>
            <a:off x="457280" y="862390"/>
            <a:ext cx="1930188" cy="449973"/>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2428403510"/>
              </p:ext>
            </p:extLst>
          </p:nvPr>
        </p:nvGraphicFramePr>
        <p:xfrm>
          <a:off x="609600" y="1621904"/>
          <a:ext cx="10971213" cy="2743200"/>
        </p:xfrm>
        <a:graphic>
          <a:graphicData uri="http://schemas.openxmlformats.org/drawingml/2006/table">
            <a:tbl>
              <a:tblPr firstRow="1" firstCol="1" bandRow="1"/>
              <a:tblGrid>
                <a:gridCol w="1685178">
                  <a:extLst>
                    <a:ext uri="{9D8B030D-6E8A-4147-A177-3AD203B41FA5}">
                      <a16:colId xmlns:a16="http://schemas.microsoft.com/office/drawing/2014/main" val="652301560"/>
                    </a:ext>
                  </a:extLst>
                </a:gridCol>
                <a:gridCol w="9286035">
                  <a:extLst>
                    <a:ext uri="{9D8B030D-6E8A-4147-A177-3AD203B41FA5}">
                      <a16:colId xmlns:a16="http://schemas.microsoft.com/office/drawing/2014/main" val="4145882375"/>
                    </a:ext>
                  </a:extLst>
                </a:gridCol>
              </a:tblGrid>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force</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主要指自然界的力量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军事力量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武力以及法律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道德的力量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1260014912"/>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power</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主要指能力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权力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动力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1799966834"/>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strength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形容人时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体力</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形容物时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强度</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也可意为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强项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长处</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943635148"/>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energy</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主要指人的活力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精力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也指能源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827877388"/>
                  </a:ext>
                </a:extLst>
              </a:tr>
            </a:tbl>
          </a:graphicData>
        </a:graphic>
      </p:graphicFrame>
    </p:spTree>
    <p:extLst>
      <p:ext uri="{BB962C8B-B14F-4D97-AF65-F5344CB8AC3E}">
        <p14:creationId xmlns:p14="http://schemas.microsoft.com/office/powerpoint/2010/main" val="29947024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replace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接替</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取代</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更换</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放回原处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7" y="1682714"/>
            <a:ext cx="11517800" cy="1458254"/>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21693"/>
            <a:ext cx="8469154" cy="503172"/>
          </a:xfrm>
          <a:prstGeom prst="rect">
            <a:avLst/>
          </a:prstGeom>
        </p:spPr>
      </p:pic>
      <p:sp>
        <p:nvSpPr>
          <p:cNvPr id="5" name="内容占位符 8"/>
          <p:cNvSpPr txBox="1">
            <a:spLocks/>
          </p:cNvSpPr>
          <p:nvPr/>
        </p:nvSpPr>
        <p:spPr bwMode="auto">
          <a:xfrm>
            <a:off x="360854" y="1888323"/>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January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replace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secretary.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学生会将在一月份举行一次特别会议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选举一个人接替秘书。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212976"/>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Seeing that you have no time I will have Peter replace you.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既然你没有时间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那我就叫彼得接替你。</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replace A with/by B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代替</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replace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取代某人成为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replace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将某物重新放在某处</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replace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the place of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one’s place</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代替某人</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37532" y="4513465"/>
            <a:ext cx="1008539" cy="342130"/>
          </a:xfrm>
          <a:prstGeom prst="rect">
            <a:avLst/>
          </a:prstGeom>
        </p:spPr>
      </p:pic>
    </p:spTree>
    <p:extLst>
      <p:ext uri="{BB962C8B-B14F-4D97-AF65-F5344CB8AC3E}">
        <p14:creationId xmlns:p14="http://schemas.microsoft.com/office/powerpoint/2010/main" val="30274076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replaced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shelf.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读完这本书后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这个女孩把书放回到书架上。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replaced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computers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在课堂上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老师永远不会被电脑取代。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assistant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她无法参加会议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所以她的助理会代替她。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108205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9090" cy="434459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390023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位置；放置；使处于某种境地；以某种态度对待（</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或看待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）；认出，想起；下指示，请求；安置；排名，归类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 an advertisement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登广告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one’s place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place of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代替某人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place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在适当的位置；准备妥当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of place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不在合适的位置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place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1781586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224196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的表达：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02221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the place of	take one’s place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02221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replace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place of</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02221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substitute for	instead of</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4.EPS" descr="id:2147488806;FounderCES"/>
          <p:cNvPicPr/>
          <p:nvPr/>
        </p:nvPicPr>
        <p:blipFill>
          <a:blip r:embed="rId2"/>
          <a:stretch>
            <a:fillRect/>
          </a:stretch>
        </p:blipFill>
        <p:spPr>
          <a:xfrm>
            <a:off x="455105" y="890864"/>
            <a:ext cx="1008383" cy="342077"/>
          </a:xfrm>
          <a:prstGeom prst="rect">
            <a:avLst/>
          </a:prstGeom>
        </p:spPr>
      </p:pic>
    </p:spTree>
    <p:extLst>
      <p:ext uri="{BB962C8B-B14F-4D97-AF65-F5344CB8AC3E}">
        <p14:creationId xmlns:p14="http://schemas.microsoft.com/office/powerpoint/2010/main" val="19228293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entrust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委托</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交付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04255"/>
            <a:ext cx="11526508" cy="2444825"/>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43234"/>
            <a:ext cx="8469154" cy="503172"/>
          </a:xfrm>
          <a:prstGeom prst="rect">
            <a:avLst/>
          </a:prstGeom>
        </p:spPr>
      </p:pic>
      <p:sp>
        <p:nvSpPr>
          <p:cNvPr id="5" name="内容占位符 1"/>
          <p:cNvSpPr txBox="1">
            <a:spLocks/>
          </p:cNvSpPr>
          <p:nvPr/>
        </p:nvSpPr>
        <p:spPr bwMode="auto">
          <a:xfrm>
            <a:off x="360854" y="185603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nothing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precious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entrust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refuse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trust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hungry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tired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对一个人来说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没有什么比他们的生命更加珍贵了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如果他们把生命托付给我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我怎么能用我冷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饿或者累这样的理由辜负他们的信任呢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688966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carry</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err="1">
                <a:solidFill>
                  <a:srgbClr val="D9709E"/>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err="1">
                <a:solidFill>
                  <a:srgbClr val="D9709E"/>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帮助某人渡过难关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8813;FounderCES"/>
          <p:cNvPicPr/>
          <p:nvPr/>
        </p:nvPicPr>
        <p:blipFill>
          <a:blip r:embed="rId2"/>
          <a:stretch>
            <a:fillRect/>
          </a:stretch>
        </p:blipFill>
        <p:spPr>
          <a:xfrm>
            <a:off x="465989" y="893073"/>
            <a:ext cx="1930188" cy="371046"/>
          </a:xfrm>
          <a:prstGeom prst="rect">
            <a:avLst/>
          </a:prstGeom>
        </p:spPr>
      </p:pic>
      <p:sp>
        <p:nvSpPr>
          <p:cNvPr id="4" name="圆角矩形 3"/>
          <p:cNvSpPr/>
          <p:nvPr/>
        </p:nvSpPr>
        <p:spPr bwMode="auto">
          <a:xfrm>
            <a:off x="334566" y="2275154"/>
            <a:ext cx="11517800" cy="1945934"/>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3"/>
          <a:stretch>
            <a:fillRect/>
          </a:stretch>
        </p:blipFill>
        <p:spPr>
          <a:xfrm>
            <a:off x="3386692" y="2014133"/>
            <a:ext cx="8469154" cy="503172"/>
          </a:xfrm>
          <a:prstGeom prst="rect">
            <a:avLst/>
          </a:prstGeom>
        </p:spPr>
      </p:pic>
      <p:sp>
        <p:nvSpPr>
          <p:cNvPr id="6" name="内容占位符 8"/>
          <p:cNvSpPr txBox="1">
            <a:spLocks/>
          </p:cNvSpPr>
          <p:nvPr/>
        </p:nvSpPr>
        <p:spPr bwMode="auto">
          <a:xfrm>
            <a:off x="360854" y="248076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Qiaozhi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woman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carried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choices.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林巧稚医生这一席话使我们得以窥见这位非凡女性的内心世界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并了解是什么支撑她度过充满艰难抉择的一生。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42650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courage carried him through his illness.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他的勇气支撑他战胜了病魔。</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confidence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 with the skills you taught me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carried me through the exams.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我的信心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加上你教给我的技能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帮助我通过了考试。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486279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3"/>
            <a:ext cx="11500382" cy="3682739"/>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3346237"/>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相关的短语：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back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使回想起；使回忆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 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继续；保持；经营；进行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 on with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 on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继续（</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 off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成功地完成（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困难的事情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）；赢得；获得（</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奖品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荣誉等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 out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实行；执行；进行；履行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22534935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expect my instructions to be carried out to the letter.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我希望我的指示能够得到严格执行。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 carry on with your work while we’re away.</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我们不在时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请继续你的工作。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8869716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4.EPS" descr="id:2147488911;FounderCES"/>
          <p:cNvPicPr/>
          <p:nvPr/>
        </p:nvPicPr>
        <p:blipFill>
          <a:blip r:embed="rId2"/>
          <a:stretch>
            <a:fillRect/>
          </a:stretch>
        </p:blipFill>
        <p:spPr>
          <a:xfrm>
            <a:off x="465989" y="879369"/>
            <a:ext cx="1930188" cy="372251"/>
          </a:xfrm>
          <a:prstGeom prst="rect">
            <a:avLst/>
          </a:prstGeom>
        </p:spPr>
      </p:pic>
      <p:sp>
        <p:nvSpPr>
          <p:cNvPr id="4" name="圆角矩形 3"/>
          <p:cNvSpPr/>
          <p:nvPr/>
        </p:nvSpPr>
        <p:spPr bwMode="auto">
          <a:xfrm>
            <a:off x="334567" y="1481605"/>
            <a:ext cx="11517800" cy="2289206"/>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1268760"/>
                <a:ext cx="11485848" cy="2399118"/>
              </a:xfrm>
            </p:spPr>
            <p:txBody>
              <a:bodyPr/>
              <a:lstStyle/>
              <a:p>
                <a:pPr algn="dist" hangingPunct="0">
                  <a:spcAft>
                    <a:spcPts val="0"/>
                  </a:spcAft>
                </a:pPr>
                <a:r>
                  <a:rPr lang="en-US" altLang="zh-CN" b="1" dirty="0" smtClean="0">
                    <a:solidFill>
                      <a:srgbClr val="F08100"/>
                    </a:solidFill>
                    <a:latin typeface="Cambria Math" panose="02040503050406030204" pitchFamily="18" charset="0"/>
                    <a:ea typeface="MS Mincho"/>
                    <a:cs typeface="Cambria Math" panose="02040503050406030204" pitchFamily="18" charset="0"/>
                  </a:rPr>
                  <a:t>❶</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𝐦𝐨𝐫𝐚𝐥𝐝𝐢𝐥𝐞𝐦𝐦𝐚</m:t>
                            </m:r>
                          </m:e>
                        </m:bar>
                      </m:e>
                      <m:lim>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主语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𝐢𝐬</m:t>
                            </m:r>
                          </m:e>
                        </m:bar>
                      </m:e>
                      <m:lim>
                        <m:r>
                          <m:rPr>
                            <m:nor/>
                          </m:rPr>
                          <a:rPr lang="zh-CN"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谓语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𝐚𝐬𝐢𝐭𝐮𝐚𝐭𝐢𝐨𝐧</m:t>
                            </m:r>
                          </m:e>
                        </m:bar>
                      </m:e>
                      <m:lim>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宾语</m:t>
                        </m:r>
                      </m:lim>
                    </m:limLow>
                  </m:oMath>
                </a14:m>
                <a:r>
                  <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m:t>in</m:t>
                            </m:r>
                            <m:r>
                              <m:rPr>
                                <m:nor/>
                              </m:rPr>
                              <a:rPr lang="en-US" altLang="zh-CN" b="1" dirty="0">
                                <a:solidFill>
                                  <a:srgbClr val="F36821"/>
                                </a:solid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m:t>which</m:t>
                            </m:r>
                            <m:r>
                              <a:rPr lang="en-US" altLang="zh-CN" b="1" i="1" dirty="0" smtClean="0">
                                <a:solidFill>
                                  <a:srgbClr val="F3682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𝐲𝐨𝐮</m:t>
                            </m:r>
                            <m:r>
                              <m:rPr>
                                <m:nor/>
                              </m:rPr>
                              <a:rPr lang="en-US"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𝐡𝐚𝐯𝐞</m:t>
                            </m:r>
                            <m:r>
                              <m:rPr>
                                <m:nor/>
                              </m:rPr>
                              <a:rPr lang="en-US"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𝐭𝐰𝐨</m:t>
                            </m:r>
                            <m:r>
                              <m:rPr>
                                <m:nor/>
                              </m:rPr>
                              <a:rPr lang="en-US"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𝐨𝐫</m:t>
                            </m:r>
                            <m:r>
                              <m:rPr>
                                <m:nor/>
                              </m:rPr>
                              <a:rPr lang="en-US"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𝐦𝐨𝐫𝐞</m:t>
                            </m:r>
                            <m:r>
                              <a:rPr lang="en-US" altLang="zh-CN" b="1" i="1" smtClean="0">
                                <a:solidFill>
                                  <a:srgbClr val="F3682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F36821"/>
                                </a:solidFill>
                                <a:uFill>
                                  <a:solidFill>
                                    <a:srgbClr val="F36821"/>
                                  </a:solidFill>
                                </a:uFill>
                                <a:latin typeface="Cambria Math" panose="02040503050406030204" pitchFamily="18" charset="0"/>
                                <a:ea typeface="宋体" panose="02010600030101010101" pitchFamily="2" charset="-122"/>
                                <a:cs typeface="Times New Roman" panose="02020603050405020304" pitchFamily="18" charset="0"/>
                              </a:rPr>
                              <m:t>𝐝𝐢𝐟𝐟𝐢𝐜𝐮𝐥𝐭</m:t>
                            </m:r>
                          </m:e>
                        </m:bar>
                      </m:e>
                      <m:lim>
                        <m:r>
                          <m:rPr>
                            <m:nor/>
                          </m:rPr>
                          <a:rPr lang="zh-CN"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定语从句</m:t>
                        </m:r>
                      </m:lim>
                    </m:limLow>
                  </m:oMath>
                </a14:m>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14:m>
                  <m:oMath xmlns:m="http://schemas.openxmlformats.org/officeDocument/2006/math">
                    <m:r>
                      <a:rPr lang="en-US" altLang="zh-CN" b="1" i="1" u="sng">
                        <a:solidFill>
                          <a:srgbClr val="F36821"/>
                        </a:solidFill>
                        <a:uFill>
                          <a:solidFill>
                            <a:srgbClr val="F36821"/>
                          </a:solidFill>
                        </a:uFill>
                        <a:latin typeface="Cambria Math" panose="02040503050406030204" pitchFamily="18" charset="0"/>
                        <a:ea typeface="宋体" panose="02010600030101010101" pitchFamily="2" charset="-122"/>
                        <a:cs typeface="Times New Roman" panose="02020603050405020304" pitchFamily="18" charset="0"/>
                      </a:rPr>
                      <m:t>𝐜𝐡𝐨𝐢𝐜𝐞𝐬</m:t>
                    </m:r>
                    <m:r>
                      <m:rPr>
                        <m:nor/>
                      </m:rPr>
                      <a:rPr lang="en-US" altLang="zh-CN" b="1" u="sng">
                        <a:solidFill>
                          <a:srgbClr val="F36821"/>
                        </a:solidFill>
                        <a:uFill>
                          <a:solidFill>
                            <a:srgbClr val="F36821"/>
                          </a:solidFill>
                        </a:u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u="sng">
                        <a:solidFill>
                          <a:srgbClr val="F36821"/>
                        </a:solidFill>
                        <a:uFill>
                          <a:solidFill>
                            <a:srgbClr val="F36821"/>
                          </a:solidFill>
                        </a:uFill>
                        <a:latin typeface="Cambria Math" panose="02040503050406030204" pitchFamily="18" charset="0"/>
                        <a:ea typeface="宋体" panose="02010600030101010101" pitchFamily="2" charset="-122"/>
                        <a:cs typeface="Times New Roman" panose="02020603050405020304" pitchFamily="18" charset="0"/>
                      </a:rPr>
                      <m:t>𝐭𝐨</m:t>
                    </m:r>
                    <m:r>
                      <m:rPr>
                        <m:nor/>
                      </m:rPr>
                      <a:rPr lang="en-US" altLang="zh-CN" b="1" u="sng">
                        <a:solidFill>
                          <a:srgbClr val="F36821"/>
                        </a:solidFill>
                        <a:uFill>
                          <a:solidFill>
                            <a:srgbClr val="F36821"/>
                          </a:solidFill>
                        </a:u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u="sng">
                        <a:solidFill>
                          <a:srgbClr val="F36821"/>
                        </a:solidFill>
                        <a:uFill>
                          <a:solidFill>
                            <a:srgbClr val="F36821"/>
                          </a:solidFill>
                        </a:uFill>
                        <a:latin typeface="Cambria Math" panose="02040503050406030204" pitchFamily="18" charset="0"/>
                        <a:ea typeface="宋体" panose="02010600030101010101" pitchFamily="2" charset="-122"/>
                        <a:cs typeface="Times New Roman" panose="02020603050405020304" pitchFamily="18" charset="0"/>
                      </a:rPr>
                      <m:t>𝐦𝐚𝐤𝐞</m:t>
                    </m:r>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道德困境是指你面临两个或更多困难选择的情况。</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1268760"/>
                <a:ext cx="11485848" cy="2399118"/>
              </a:xfrm>
              <a:blipFill>
                <a:blip r:embed="rId3"/>
                <a:stretch>
                  <a:fillRect l="-796" b="-101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73490182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句含有一个先行词为抽象地点名词的定语从句。当先行词为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situation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position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stage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point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等抽象地点名词且关系词在从句中作状语时，常用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which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来引导定语从句。上述先行词后面的定语从句若缺少主语或宾语，则用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that/which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I got to the point where I was staying up really late at night to get my work done.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然后我到了晚上熬夜完成我的工作的地步。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 humans and chimps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said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 a system of communication where they deliberately sent a message to another group member.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只有人类和黑猩猩有一个交流系统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他们可以在这从容地向其他成员发送信息。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8918;FounderCES"/>
          <p:cNvPicPr/>
          <p:nvPr/>
        </p:nvPicPr>
        <p:blipFill>
          <a:blip r:embed="rId2"/>
          <a:stretch>
            <a:fillRect/>
          </a:stretch>
        </p:blipFill>
        <p:spPr>
          <a:xfrm>
            <a:off x="446239" y="923707"/>
            <a:ext cx="1008539" cy="342130"/>
          </a:xfrm>
          <a:prstGeom prst="rect">
            <a:avLst/>
          </a:prstGeom>
        </p:spPr>
      </p:pic>
    </p:spTree>
    <p:extLst>
      <p:ext uri="{BB962C8B-B14F-4D97-AF65-F5344CB8AC3E}">
        <p14:creationId xmlns:p14="http://schemas.microsoft.com/office/powerpoint/2010/main" val="284148625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7" y="978360"/>
            <a:ext cx="11517800" cy="2306624"/>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a:spLocks noGrp="1"/>
          </p:cNvSpPr>
          <p:nvPr>
            <p:ph idx="1"/>
          </p:nvPr>
        </p:nvSpPr>
        <p:spPr>
          <a:xfrm>
            <a:off x="360854" y="981539"/>
            <a:ext cx="11485848" cy="2238241"/>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❷</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 person </a:t>
            </a:r>
            <a: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nothing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t>
            </a:r>
            <a: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more precious than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life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if they entrust me with that life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could I refuse that trust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saying I’m cold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hungry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 tired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对一个人来说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没有什么比他们的生命更加珍贵了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如果他们把生命托付给我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我怎么能用我冷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饿或者累这样的理由辜负他们的信任呢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782247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本句中，否定词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nothing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与比较级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precious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连用，表示最高级含义。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在英语中，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否定词＋比较级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为常用句式，意为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表示最高级含义的几种特殊结构：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否定词＋比较级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，常用的否定词有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nothing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nobody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hardly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 other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＋单数名词；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other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＋复数名词；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 one else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 of the other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＋复数名词；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rest of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＋复数名词或不可数名词。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8918;FounderCES"/>
          <p:cNvPicPr/>
          <p:nvPr/>
        </p:nvPicPr>
        <p:blipFill>
          <a:blip r:embed="rId2"/>
          <a:stretch>
            <a:fillRect/>
          </a:stretch>
        </p:blipFill>
        <p:spPr>
          <a:xfrm>
            <a:off x="446239" y="906289"/>
            <a:ext cx="1008539" cy="342130"/>
          </a:xfrm>
          <a:prstGeom prst="rect">
            <a:avLst/>
          </a:prstGeom>
        </p:spPr>
      </p:pic>
    </p:spTree>
    <p:extLst>
      <p:ext uri="{BB962C8B-B14F-4D97-AF65-F5344CB8AC3E}">
        <p14:creationId xmlns:p14="http://schemas.microsoft.com/office/powerpoint/2010/main" val="122774811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“can/could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never/not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be/do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副词＋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can/could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never/not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be/do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副词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也不过分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nothing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就我个人而言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没有什么比努力学习更重要。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cannot thank him enough for his support during that year.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我非常感谢他在那一年里对我的支持。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cannot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emphasise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importance of health too much because it lays the foundation for all of our daily activities.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再怎么强调健康的重要性都不为过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因为健康为我们所有的日常活动打下了基础。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agree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我完全同意。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9962150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7" y="980728"/>
            <a:ext cx="11517800" cy="3560658"/>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983907"/>
                <a:ext cx="11485848" cy="3467039"/>
              </a:xfrm>
            </p:spPr>
            <p:txBody>
              <a:bodyPr/>
              <a:lstStyle/>
              <a:p>
                <a:pPr algn="dist" hangingPunct="0">
                  <a:spcAft>
                    <a:spcPts val="0"/>
                  </a:spcAft>
                </a:pPr>
                <a:r>
                  <a:rPr lang="en-US" altLang="zh-CN" b="1" dirty="0" smtClean="0">
                    <a:solidFill>
                      <a:srgbClr val="F08100"/>
                    </a:solidFill>
                    <a:latin typeface="Cambria Math" panose="02040503050406030204" pitchFamily="18" charset="0"/>
                    <a:ea typeface="MS Mincho"/>
                    <a:cs typeface="Cambria Math" panose="02040503050406030204" pitchFamily="18" charset="0"/>
                  </a:rPr>
                  <a:t>❸</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𝐓𝐡𝐞𝐬𝐞</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𝐰𝐨𝐫𝐝𝐬</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𝐨𝐟</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𝐃𝐫</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𝐋𝐢𝐧</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𝐐𝐢𝐚𝐨𝐳𝐡𝐢</m:t>
                            </m:r>
                          </m:e>
                        </m:bar>
                      </m:e>
                      <m:lim>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主语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𝐠𝐢𝐯𝐞</m:t>
                            </m:r>
                          </m:e>
                        </m:bar>
                      </m:e>
                      <m:lim>
                        <m:r>
                          <m:rPr>
                            <m:nor/>
                          </m:rPr>
                          <a:rPr lang="zh-CN"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谓语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𝐮𝐬</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𝐥𝐨𝐨𝐤</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into</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the</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heart</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of</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this</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amazing</m:t>
                            </m:r>
                          </m:e>
                        </m:bar>
                      </m:e>
                      <m:lim>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宾语</m:t>
                        </m:r>
                      </m:lim>
                    </m:limLow>
                  </m:oMath>
                </a14:m>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woman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𝐰𝐡𝐚𝐭𝐜𝐚𝐫𝐫𝐢𝐞𝐝𝐡𝐞𝐫𝐭𝐡𝐫𝐨𝐮𝐠𝐡𝐚𝐥𝐢𝐟𝐞𝐨𝐟</m:t>
                            </m:r>
                            <m:r>
                              <m:rPr>
                                <m:nor/>
                              </m:rPr>
                              <a:rPr lang="en-US"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𝐡𝐚𝐫𝐝</m:t>
                            </m:r>
                            <m:r>
                              <m:rPr>
                                <m:nor/>
                              </m:rPr>
                              <a:rPr lang="en-US" altLang="zh-CN" b="1" i="0" smtClean="0">
                                <a:solidFill>
                                  <a:srgbClr val="F36821"/>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m:t>choices</m:t>
                            </m:r>
                          </m:e>
                        </m:bar>
                      </m:e>
                      <m:lim>
                        <m:r>
                          <m:rPr>
                            <m:nor/>
                          </m:rPr>
                          <a:rPr lang="zh-CN"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宾语从句</m:t>
                        </m:r>
                      </m:lim>
                    </m:limLow>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林巧稚医生这一席话使我们得以窥见这位非凡女性的内心世界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并了解是什么支撑她度过充满艰难抉择的一生。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983907"/>
                <a:ext cx="11485848" cy="3467039"/>
              </a:xfrm>
              <a:blipFill>
                <a:blip r:embed="rId2"/>
                <a:stretch>
                  <a:fillRect l="-796" r="-849" b="-52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43110104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本句中，名词短语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heart of this amazing woman”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和名词性从句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carried her through a life of hard choices”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连接的并列成分，它们都是介词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引导名词性从句，即主语从句、宾语从句、表语从句和同位语从句。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在从句中常作主语、宾语或表语。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有一定的意义，常意为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什么；所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也可以引导名词性从句，但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在引导名词性从句时，只起连接作用，在从句中不作任何成分。例如：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was once regarded as impossible has now become a reality.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过去认为不可能的事现在已经变成现实。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主语从句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8918;FounderCES"/>
          <p:cNvPicPr/>
          <p:nvPr/>
        </p:nvPicPr>
        <p:blipFill>
          <a:blip r:embed="rId2"/>
          <a:stretch>
            <a:fillRect/>
          </a:stretch>
        </p:blipFill>
        <p:spPr>
          <a:xfrm>
            <a:off x="446239" y="923707"/>
            <a:ext cx="1008539" cy="342130"/>
          </a:xfrm>
          <a:prstGeom prst="rect">
            <a:avLst/>
          </a:prstGeom>
        </p:spPr>
      </p:pic>
    </p:spTree>
    <p:extLst>
      <p:ext uri="{BB962C8B-B14F-4D97-AF65-F5344CB8AC3E}">
        <p14:creationId xmlns:p14="http://schemas.microsoft.com/office/powerpoint/2010/main" val="20349360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entrusted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solve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在我看来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可以委托他解决重大问题。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entrust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entrust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将某物委托给某人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entrusted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future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entrusted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future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既然父母把孩子的未来托付给我们老师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我们怎么能让他们失望呢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46241" y="2037901"/>
            <a:ext cx="1008539" cy="342130"/>
          </a:xfrm>
          <a:prstGeom prst="rect">
            <a:avLst/>
          </a:prstGeom>
        </p:spPr>
      </p:pic>
    </p:spTree>
    <p:extLst>
      <p:ext uri="{BB962C8B-B14F-4D97-AF65-F5344CB8AC3E}">
        <p14:creationId xmlns:p14="http://schemas.microsoft.com/office/powerpoint/2010/main" val="231152434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lvl="0"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one can tell what will happen next.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没人能够预见接下来会发生什么。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宾语</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lvl="0"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no idea what he is doing.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我不知道他正在做什么。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同位语从句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girl is no longer what she used to be.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这姑娘不再是过去的样子。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表语从句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3049493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7" y="993372"/>
            <a:ext cx="11509090" cy="1279566"/>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a:spLocks noGrp="1"/>
          </p:cNvSpPr>
          <p:nvPr>
            <p:ph idx="1"/>
          </p:nvPr>
        </p:nvSpPr>
        <p:spPr>
          <a:xfrm>
            <a:off x="360854" y="983907"/>
            <a:ext cx="11485848" cy="1130246"/>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responded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’d rather</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stay single to study all my life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她回答说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我宁愿单身一辈子也要读书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34288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would rather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sth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宁愿（</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would rather not accept his present.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我宁愿不要他的礼物。</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would rather solve my problems alone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whatever they may be.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不管怎么样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我宁愿独自解决自己的问题。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3.EPS" descr="id:2147488918;FounderCES"/>
          <p:cNvPicPr/>
          <p:nvPr/>
        </p:nvPicPr>
        <p:blipFill>
          <a:blip r:embed="rId2"/>
          <a:stretch>
            <a:fillRect/>
          </a:stretch>
        </p:blipFill>
        <p:spPr>
          <a:xfrm>
            <a:off x="446239" y="2520474"/>
            <a:ext cx="1008539" cy="342130"/>
          </a:xfrm>
          <a:prstGeom prst="rect">
            <a:avLst/>
          </a:prstGeom>
        </p:spPr>
      </p:pic>
    </p:spTree>
    <p:extLst>
      <p:ext uri="{BB962C8B-B14F-4D97-AF65-F5344CB8AC3E}">
        <p14:creationId xmlns:p14="http://schemas.microsoft.com/office/powerpoint/2010/main" val="136059406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60854" y="1052736"/>
            <a:ext cx="11491512" cy="322317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 rather do A than do 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 do A rather than do B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宁愿做</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而不愿做</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 rather 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宁愿某人（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表示对现在或将来的虚拟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 rather 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 done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宁愿某人（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）做过某事（</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表示对过去的虚拟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3"/>
          <p:cNvSpPr txBox="1">
            <a:spLocks/>
          </p:cNvSpPr>
          <p:nvPr/>
        </p:nvSpPr>
        <p:spPr bwMode="auto">
          <a:xfrm>
            <a:off x="360854" y="428710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live a low carbon life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people would rather ride a bike than drive a car to work.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为了过低碳生活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有些人宁愿骑车而不是开车去上班。</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would rather you had told me the truth the other day.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我倒想你几天前就告诉我事实真相。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649144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7" y="993371"/>
            <a:ext cx="11517799" cy="1749829"/>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a:spLocks noGrp="1"/>
          </p:cNvSpPr>
          <p:nvPr>
            <p:ph idx="1"/>
          </p:nvPr>
        </p:nvSpPr>
        <p:spPr>
          <a:xfrm>
            <a:off x="360854" y="983907"/>
            <a:ext cx="11485848" cy="1684244"/>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immediately became </a:t>
            </a:r>
            <a: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the first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woman ever to be hired as a resident physician in the OB-GYN department of the PUMC Hospital.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她立即成为了北京协和医院妇产科的第一位女住院医师</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780928"/>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woman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前有序数词</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修饰，</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be hired as a resident physician in the OB-GYN department of the PUMC Hospital</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作后置定语修饰</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woman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当所修饰部分为序数词或由序数词修饰的名词短语时，需用动词不定式作后置定语。若逻辑主语和不定式为主谓关系，则不定式用主动形式；若逻辑主语和不定式为动宾关系，则不定式用被动形式。例如：</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3.EPS" descr="id:2147488918;FounderCES"/>
          <p:cNvPicPr/>
          <p:nvPr/>
        </p:nvPicPr>
        <p:blipFill>
          <a:blip r:embed="rId2"/>
          <a:stretch>
            <a:fillRect/>
          </a:stretch>
        </p:blipFill>
        <p:spPr>
          <a:xfrm>
            <a:off x="446239" y="2958515"/>
            <a:ext cx="1008539" cy="342130"/>
          </a:xfrm>
          <a:prstGeom prst="rect">
            <a:avLst/>
          </a:prstGeom>
        </p:spPr>
      </p:pic>
    </p:spTree>
    <p:extLst>
      <p:ext uri="{BB962C8B-B14F-4D97-AF65-F5344CB8AC3E}">
        <p14:creationId xmlns:p14="http://schemas.microsoft.com/office/powerpoint/2010/main" val="136089377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software was the first to offer access to audio and video files.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这是第一种可以访问音视频文件的软件。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Television companies are racing to be the first to screen his life story.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几家电视公司争着将他的生平抢先搬上荧屏。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remaining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solved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在我们准备好长期在月球停留之前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还有许多问题有待解决。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4244331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lgn="ctr"/>
            <a:r>
              <a:rPr lang="en-US" altLang="zh-CN" b="1" dirty="0">
                <a:solidFill>
                  <a:srgbClr val="000000"/>
                </a:solidFill>
                <a:latin typeface="Times New Roman" panose="02020603050405020304" pitchFamily="18" charset="0"/>
                <a:ea typeface="宋体" panose="02010600030101010101" pitchFamily="2" charset="-122"/>
              </a:rPr>
              <a:t>Part</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Discovering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Useful</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Structures</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&amp;</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Listening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and</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Talking</a:t>
            </a:r>
            <a:endParaRPr lang="zh-CN" altLang="en-US" dirty="0"/>
          </a:p>
        </p:txBody>
      </p:sp>
      <p:sp>
        <p:nvSpPr>
          <p:cNvPr id="3" name="内容占位符 1"/>
          <p:cNvSpPr txBox="1">
            <a:spLocks/>
          </p:cNvSpPr>
          <p:nvPr/>
        </p:nvSpPr>
        <p:spPr bwMode="auto">
          <a:xfrm>
            <a:off x="360854" y="18966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whisper</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悄声说</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耳语</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低语</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耳语</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声</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低语</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声</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传言</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谣传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单词冲关.EPS" descr="id:2147488511;FounderCES"/>
          <p:cNvPicPr/>
          <p:nvPr/>
        </p:nvPicPr>
        <p:blipFill>
          <a:blip r:embed="rId2"/>
          <a:stretch>
            <a:fillRect/>
          </a:stretch>
        </p:blipFill>
        <p:spPr>
          <a:xfrm>
            <a:off x="367956" y="1484784"/>
            <a:ext cx="1930188" cy="385473"/>
          </a:xfrm>
          <a:prstGeom prst="rect">
            <a:avLst/>
          </a:prstGeom>
        </p:spPr>
      </p:pic>
      <p:sp>
        <p:nvSpPr>
          <p:cNvPr id="5" name="圆角矩形 4"/>
          <p:cNvSpPr/>
          <p:nvPr/>
        </p:nvSpPr>
        <p:spPr bwMode="auto">
          <a:xfrm>
            <a:off x="334566" y="3425821"/>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3164800"/>
            <a:ext cx="8469154" cy="503172"/>
          </a:xfrm>
          <a:prstGeom prst="rect">
            <a:avLst/>
          </a:prstGeom>
        </p:spPr>
      </p:pic>
      <p:sp>
        <p:nvSpPr>
          <p:cNvPr id="7" name="内容占位符 1"/>
          <p:cNvSpPr txBox="1">
            <a:spLocks/>
          </p:cNvSpPr>
          <p:nvPr/>
        </p:nvSpPr>
        <p:spPr bwMode="auto">
          <a:xfrm>
            <a:off x="360854" y="357760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whispering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我看见她在他耳边低声说着什么</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4">
            <a:clrChange>
              <a:clrFrom>
                <a:srgbClr val="FFFFFF"/>
              </a:clrFrom>
              <a:clrTo>
                <a:srgbClr val="FFFFFF">
                  <a:alpha val="0"/>
                </a:srgbClr>
              </a:clrTo>
            </a:clrChange>
          </a:blip>
          <a:stretch>
            <a:fillRect/>
          </a:stretch>
        </p:blipFill>
        <p:spPr>
          <a:xfrm>
            <a:off x="331671" y="882366"/>
            <a:ext cx="1209381" cy="437126"/>
          </a:xfrm>
          <a:prstGeom prst="rect">
            <a:avLst/>
          </a:prstGeom>
        </p:spPr>
      </p:pic>
      <p:pic>
        <p:nvPicPr>
          <p:cNvPr id="9" name="图片 8"/>
          <p:cNvPicPr>
            <a:picLocks noChangeAspect="1"/>
          </p:cNvPicPr>
          <p:nvPr/>
        </p:nvPicPr>
        <p:blipFill>
          <a:blip r:embed="rId5">
            <a:clrChange>
              <a:clrFrom>
                <a:srgbClr val="FFFFFF"/>
              </a:clrFrom>
              <a:clrTo>
                <a:srgbClr val="FFFFFF">
                  <a:alpha val="0"/>
                </a:srgbClr>
              </a:clrTo>
            </a:clrChange>
          </a:blip>
          <a:stretch>
            <a:fillRect/>
          </a:stretch>
        </p:blipFill>
        <p:spPr>
          <a:xfrm>
            <a:off x="10620220" y="836712"/>
            <a:ext cx="1238523" cy="444411"/>
          </a:xfrm>
          <a:prstGeom prst="rect">
            <a:avLst/>
          </a:prstGeom>
        </p:spPr>
      </p:pic>
    </p:spTree>
    <p:extLst>
      <p:ext uri="{BB962C8B-B14F-4D97-AF65-F5344CB8AC3E}">
        <p14:creationId xmlns:p14="http://schemas.microsoft.com/office/powerpoint/2010/main" val="286626016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voice dropped to a whisper.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她压低声音小声说话。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whisper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与某人耳语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whisper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one’s ear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在某人耳旁小声说某事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is/was whispered 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据秘密传闻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whisper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whispers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耳语地；低声地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whispered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message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David.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他悄声把消息告诉了戴维。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was so nervous that she kept forgetting what to say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she spoke almost in a whisper.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她太紧张了以至于总是忘记要说什么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而且她几乎是低声说话。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whispered that he may resign.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有人私下里传他可能要辞职。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54949" y="1471843"/>
            <a:ext cx="1008539" cy="342130"/>
          </a:xfrm>
          <a:prstGeom prst="rect">
            <a:avLst/>
          </a:prstGeom>
        </p:spPr>
      </p:pic>
    </p:spTree>
    <p:extLst>
      <p:ext uri="{BB962C8B-B14F-4D97-AF65-F5344CB8AC3E}">
        <p14:creationId xmlns:p14="http://schemas.microsoft.com/office/powerpoint/2010/main" val="218013122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assist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帮助</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援助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36608"/>
            <a:ext cx="8469154" cy="503172"/>
          </a:xfrm>
          <a:prstGeom prst="rect">
            <a:avLst/>
          </a:prstGeom>
        </p:spPr>
      </p:pic>
      <p:sp>
        <p:nvSpPr>
          <p:cNvPr id="5"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Despite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difficult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situation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Bethune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whatever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assist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尽管局势艰难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白求恩医生竭尽所能地帮助中国人。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179107"/>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her friends assisted at the wedding ceremony.</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在婚礼上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她的朋友都来帮忙。</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assist sb in/with sth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帮助某人某事</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assist sb to do sth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帮助某人做某事</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assist sb in doing sth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帮助某人做某事</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 you assist me with the luggage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你可不可以帮我搬行李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20114" y="4462178"/>
            <a:ext cx="1008539" cy="342130"/>
          </a:xfrm>
          <a:prstGeom prst="rect">
            <a:avLst/>
          </a:prstGeom>
        </p:spPr>
      </p:pic>
    </p:spTree>
    <p:extLst>
      <p:ext uri="{BB962C8B-B14F-4D97-AF65-F5344CB8AC3E}">
        <p14:creationId xmlns:p14="http://schemas.microsoft.com/office/powerpoint/2010/main" val="327717221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3"/>
            <a:ext cx="11526507" cy="2533207"/>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assistance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帮助；协助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to one’s assistance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援助某人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 assistance/help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的帮助下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assistant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助手；助理；售货员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assistance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Internet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communicate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quickly.</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在互联网的帮助下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更多的人现在可以更自由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更迅速地互相沟通。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8915962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memory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记忆力</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回忆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686838"/>
            <a:ext cx="11509091" cy="2462242"/>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25817"/>
            <a:ext cx="8469154" cy="503172"/>
          </a:xfrm>
          <a:prstGeom prst="rect">
            <a:avLst/>
          </a:prstGeom>
        </p:spPr>
      </p:pic>
      <p:sp>
        <p:nvSpPr>
          <p:cNvPr id="6" name="内容占位符 1"/>
          <p:cNvSpPr txBox="1">
            <a:spLocks/>
          </p:cNvSpPr>
          <p:nvPr/>
        </p:nvSpPr>
        <p:spPr bwMode="auto">
          <a:xfrm>
            <a:off x="360854" y="183861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Bethune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Chairman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Zedong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wrote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article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memory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praised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Bethune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白求恩医生去世后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毛泽东主席写了一篇纪念他的文章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其中称赞白求恩医生是在中国值得铭记的英雄。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465834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majority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大部分</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大多数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40131"/>
            <a:ext cx="11526508" cy="1904893"/>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79110"/>
            <a:ext cx="8469154" cy="503172"/>
          </a:xfrm>
          <a:prstGeom prst="rect">
            <a:avLst/>
          </a:prstGeom>
        </p:spPr>
      </p:pic>
      <p:sp>
        <p:nvSpPr>
          <p:cNvPr id="5" name="内容占位符 1"/>
          <p:cNvSpPr txBox="1">
            <a:spLocks/>
          </p:cNvSpPr>
          <p:nvPr/>
        </p:nvSpPr>
        <p:spPr bwMode="auto">
          <a:xfrm>
            <a:off x="360854" y="189191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instead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following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marriage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十八岁时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她没有像大多数的女孩那样走上婚姻这一传统道路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而是选择了工作和学习。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68897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vast majority live further inland.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大多数人居住在更远的内陆。</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employees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voice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especially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safety.</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大多数员工没有发言权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特别是涉及自身的安全时。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7679626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dream wakened a forgotten memory.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那梦唤起了一段忘却的记忆。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suffered loss of memory for weeks after the accident.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事故之后他有几个星期失去记忆。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memory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为了纪念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 good memory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记忆力好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a very good visual memory.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我过目不忘。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46240" y="2569123"/>
            <a:ext cx="1008539" cy="342130"/>
          </a:xfrm>
          <a:prstGeom prst="rect">
            <a:avLst/>
          </a:prstGeom>
        </p:spPr>
      </p:pic>
    </p:spTree>
    <p:extLst>
      <p:ext uri="{BB962C8B-B14F-4D97-AF65-F5344CB8AC3E}">
        <p14:creationId xmlns:p14="http://schemas.microsoft.com/office/powerpoint/2010/main" val="385237517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9090" cy="1435927"/>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memorable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难忘的；值得纪念的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memorise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记住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275551857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pass</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去世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8813;FounderCES"/>
          <p:cNvPicPr/>
          <p:nvPr/>
        </p:nvPicPr>
        <p:blipFill>
          <a:blip r:embed="rId2"/>
          <a:stretch>
            <a:fillRect/>
          </a:stretch>
        </p:blipFill>
        <p:spPr>
          <a:xfrm>
            <a:off x="478582" y="883762"/>
            <a:ext cx="1930188" cy="371046"/>
          </a:xfrm>
          <a:prstGeom prst="rect">
            <a:avLst/>
          </a:prstGeom>
        </p:spPr>
      </p:pic>
      <p:sp>
        <p:nvSpPr>
          <p:cNvPr id="4" name="圆角矩形 3"/>
          <p:cNvSpPr/>
          <p:nvPr/>
        </p:nvSpPr>
        <p:spPr bwMode="auto">
          <a:xfrm>
            <a:off x="334566" y="2201685"/>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3"/>
          <a:stretch>
            <a:fillRect/>
          </a:stretch>
        </p:blipFill>
        <p:spPr>
          <a:xfrm>
            <a:off x="3386692" y="1940664"/>
            <a:ext cx="8469154" cy="503172"/>
          </a:xfrm>
          <a:prstGeom prst="rect">
            <a:avLst/>
          </a:prstGeom>
        </p:spPr>
      </p:pic>
      <p:sp>
        <p:nvSpPr>
          <p:cNvPr id="6" name="内容占位符 1"/>
          <p:cNvSpPr txBox="1">
            <a:spLocks/>
          </p:cNvSpPr>
          <p:nvPr/>
        </p:nvSpPr>
        <p:spPr bwMode="auto">
          <a:xfrm>
            <a:off x="360854" y="235346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Sadly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Bethune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November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following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buried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Shijiazhuang.</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不幸的是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白求恩医生在次年的十一月去世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葬在石家庄。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7168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unfortunately passed away last year.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他去年不幸去世了。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3671543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0382" cy="4553596"/>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4038734"/>
          </a:xfrm>
        </p:spPr>
        <p:txBody>
          <a:bodyPr/>
          <a:lstStyle/>
          <a:p>
            <a:pPr hangingPunct="0">
              <a:lnSpc>
                <a:spcPct val="12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相关的短语：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around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传阅；挨个传递某物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by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经过；逝去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down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流传；使世代相传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昏迷；失去知觉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传递（</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给某人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off as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冒充某人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off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停止；完成；忽视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up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放过；放弃，错过（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114773411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nearly passed out when I saw all the blood.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当我看到所有的血时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我差点晕过去。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generations.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这个传统由父子之间世代相传。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message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你要我传个口信吗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York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我试图把我的口音冒充为</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纽约</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口音</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0653819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4.EPS" descr="id:2147488911;FounderCES"/>
          <p:cNvPicPr/>
          <p:nvPr/>
        </p:nvPicPr>
        <p:blipFill>
          <a:blip r:embed="rId2"/>
          <a:stretch>
            <a:fillRect/>
          </a:stretch>
        </p:blipFill>
        <p:spPr>
          <a:xfrm>
            <a:off x="465989" y="879369"/>
            <a:ext cx="1930188" cy="372251"/>
          </a:xfrm>
          <a:prstGeom prst="rect">
            <a:avLst/>
          </a:prstGeom>
        </p:spPr>
      </p:pic>
      <p:sp>
        <p:nvSpPr>
          <p:cNvPr id="4" name="圆角矩形 3"/>
          <p:cNvSpPr/>
          <p:nvPr/>
        </p:nvSpPr>
        <p:spPr bwMode="auto">
          <a:xfrm>
            <a:off x="334566" y="1481605"/>
            <a:ext cx="11526507" cy="1443339"/>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a:spLocks noGrp="1"/>
          </p:cNvSpPr>
          <p:nvPr>
            <p:ph idx="1"/>
          </p:nvPr>
        </p:nvSpPr>
        <p:spPr>
          <a:xfrm>
            <a:off x="360854" y="1633384"/>
            <a:ext cx="11485848" cy="1130246"/>
          </a:xfrm>
        </p:spPr>
        <p:txBody>
          <a:bodyPr/>
          <a:lstStyle/>
          <a:p>
            <a:pPr hangingPunct="0">
              <a:spcAft>
                <a:spcPts val="0"/>
              </a:spcAft>
            </a:pP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Thinking of all the people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still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in need of</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Lin opened a private clinic.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想到所有仍然需要帮助的人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林医生开了一家私人诊所。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7975960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“Thinking of all the people”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是现在分词短语作原因状语；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need of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现在分词在句中作状语用来修饰谓语动词或整个句子，表示动作发生的时间、原因、条件、结果、方式、让步或伴随状况。例如：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Hearing their plan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Bernard jumped for joy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tears of happiness and gratitude welling up in his eyes.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听到他们的计划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伯纳德高兴得跳了起来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幸福和感激的泪水涌上双眼。</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因为生病了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他无法去上学。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ancient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sailors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birds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像古代的船员一样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鸟类可以利用太阳和星星找到它们的路。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8918;FounderCES"/>
          <p:cNvPicPr/>
          <p:nvPr/>
        </p:nvPicPr>
        <p:blipFill>
          <a:blip r:embed="rId2"/>
          <a:stretch>
            <a:fillRect/>
          </a:stretch>
        </p:blipFill>
        <p:spPr>
          <a:xfrm>
            <a:off x="446239" y="923707"/>
            <a:ext cx="1008539" cy="342130"/>
          </a:xfrm>
          <a:prstGeom prst="rect">
            <a:avLst/>
          </a:prstGeom>
        </p:spPr>
      </p:pic>
    </p:spTree>
    <p:extLst>
      <p:ext uri="{BB962C8B-B14F-4D97-AF65-F5344CB8AC3E}">
        <p14:creationId xmlns:p14="http://schemas.microsoft.com/office/powerpoint/2010/main" val="171701154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lgn="ctr"/>
            <a:r>
              <a:rPr lang="en-US" altLang="zh-CN" b="1" dirty="0">
                <a:solidFill>
                  <a:srgbClr val="000000"/>
                </a:solidFill>
                <a:latin typeface="Times New Roman" panose="02020603050405020304" pitchFamily="18" charset="0"/>
                <a:ea typeface="宋体" panose="02010600030101010101" pitchFamily="2" charset="-122"/>
              </a:rPr>
              <a:t>Part</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Reading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for</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Writing</a:t>
            </a:r>
            <a:r>
              <a:rPr lang="en-US" altLang="zh-CN" b="1" dirty="0">
                <a:solidFill>
                  <a:srgbClr val="000000"/>
                </a:solidFill>
                <a:latin typeface="Times New Roman" panose="02020603050405020304" pitchFamily="18" charset="0"/>
                <a:ea typeface="黑体" panose="02010609060101010101" pitchFamily="49" charset="-122"/>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Video</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Time</a:t>
            </a:r>
            <a:endParaRPr lang="zh-CN" altLang="en-US" dirty="0"/>
          </a:p>
        </p:txBody>
      </p:sp>
      <p:sp>
        <p:nvSpPr>
          <p:cNvPr id="3" name="内容占位符 1"/>
          <p:cNvSpPr txBox="1">
            <a:spLocks/>
          </p:cNvSpPr>
          <p:nvPr/>
        </p:nvSpPr>
        <p:spPr bwMode="auto">
          <a:xfrm>
            <a:off x="360854" y="182465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disguise</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装扮</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假扮</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掩盖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伪装</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化装用具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单词冲关.EPS" descr="id:2147488511;FounderCES"/>
          <p:cNvPicPr/>
          <p:nvPr/>
        </p:nvPicPr>
        <p:blipFill>
          <a:blip r:embed="rId2"/>
          <a:stretch>
            <a:fillRect/>
          </a:stretch>
        </p:blipFill>
        <p:spPr>
          <a:xfrm>
            <a:off x="367956" y="1412776"/>
            <a:ext cx="1930188" cy="385473"/>
          </a:xfrm>
          <a:prstGeom prst="rect">
            <a:avLst/>
          </a:prstGeom>
        </p:spPr>
      </p:pic>
      <p:sp>
        <p:nvSpPr>
          <p:cNvPr id="5" name="圆角矩形 4"/>
          <p:cNvSpPr/>
          <p:nvPr/>
        </p:nvSpPr>
        <p:spPr bwMode="auto">
          <a:xfrm>
            <a:off x="334566" y="277774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2516728"/>
            <a:ext cx="8469154" cy="503172"/>
          </a:xfrm>
          <a:prstGeom prst="rect">
            <a:avLst/>
          </a:prstGeom>
        </p:spPr>
      </p:pic>
      <p:sp>
        <p:nvSpPr>
          <p:cNvPr id="7" name="内容占位符 1"/>
          <p:cNvSpPr txBox="1">
            <a:spLocks/>
          </p:cNvSpPr>
          <p:nvPr/>
        </p:nvSpPr>
        <p:spPr bwMode="auto">
          <a:xfrm>
            <a:off x="360854" y="292952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morning</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disguised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himself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village.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一天清晨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国王乔装打扮一番后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来到了当地的一个村庄。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424760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a master of disguise.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他是伪装高手。</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disguise oneself as...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假扮成</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；伪装成</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disguise... in...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伪装（</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掩饰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disguise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伪装；装扮</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TS8.EPS" descr="id:2147488532;FounderCES"/>
          <p:cNvPicPr/>
          <p:nvPr/>
        </p:nvPicPr>
        <p:blipFill>
          <a:blip r:embed="rId4"/>
          <a:stretch>
            <a:fillRect/>
          </a:stretch>
        </p:blipFill>
        <p:spPr>
          <a:xfrm>
            <a:off x="454949" y="4999457"/>
            <a:ext cx="1008539" cy="342130"/>
          </a:xfrm>
          <a:prstGeom prst="rect">
            <a:avLst/>
          </a:prstGeom>
        </p:spPr>
      </p:pic>
      <p:pic>
        <p:nvPicPr>
          <p:cNvPr id="10" name="图片 9"/>
          <p:cNvPicPr>
            <a:picLocks noChangeAspect="1"/>
          </p:cNvPicPr>
          <p:nvPr/>
        </p:nvPicPr>
        <p:blipFill>
          <a:blip r:embed="rId5">
            <a:clrChange>
              <a:clrFrom>
                <a:srgbClr val="FFFFFF"/>
              </a:clrFrom>
              <a:clrTo>
                <a:srgbClr val="FFFFFF">
                  <a:alpha val="0"/>
                </a:srgbClr>
              </a:clrTo>
            </a:clrChange>
          </a:blip>
          <a:stretch>
            <a:fillRect/>
          </a:stretch>
        </p:blipFill>
        <p:spPr>
          <a:xfrm>
            <a:off x="331671" y="882366"/>
            <a:ext cx="1209381" cy="437126"/>
          </a:xfrm>
          <a:prstGeom prst="rect">
            <a:avLst/>
          </a:prstGeom>
        </p:spPr>
      </p:pic>
      <p:pic>
        <p:nvPicPr>
          <p:cNvPr id="11" name="图片 10"/>
          <p:cNvPicPr>
            <a:picLocks noChangeAspect="1"/>
          </p:cNvPicPr>
          <p:nvPr/>
        </p:nvPicPr>
        <p:blipFill>
          <a:blip r:embed="rId6">
            <a:clrChange>
              <a:clrFrom>
                <a:srgbClr val="FFFFFF"/>
              </a:clrFrom>
              <a:clrTo>
                <a:srgbClr val="FFFFFF">
                  <a:alpha val="0"/>
                </a:srgbClr>
              </a:clrTo>
            </a:clrChange>
          </a:blip>
          <a:stretch>
            <a:fillRect/>
          </a:stretch>
        </p:blipFill>
        <p:spPr>
          <a:xfrm>
            <a:off x="10620220" y="836712"/>
            <a:ext cx="1238523" cy="444411"/>
          </a:xfrm>
          <a:prstGeom prst="rect">
            <a:avLst/>
          </a:prstGeom>
        </p:spPr>
      </p:pic>
    </p:spTree>
    <p:extLst>
      <p:ext uri="{BB962C8B-B14F-4D97-AF65-F5344CB8AC3E}">
        <p14:creationId xmlns:p14="http://schemas.microsoft.com/office/powerpoint/2010/main" val="172022204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disguise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毫不掩饰</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blessing in disguise</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塞翁失马，焉知非福</a:t>
            </a:r>
            <a:endParaRPr lang="zh-CN" altLang="zh-CN" sz="1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disguised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herself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fight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battlefield.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她女扮男装以便能上战场打仗。</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disguise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failure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statements.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该公司想发表假声明来掩盖其失败。</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travelled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disguise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wearing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disguise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这位明星化了装去旅行。</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disguise.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我希望你毫无隐瞒地告诉我真相。</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0496279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tear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眼泪</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泪水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673797"/>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12776"/>
            <a:ext cx="8469154" cy="503172"/>
          </a:xfrm>
          <a:prstGeom prst="rect">
            <a:avLst/>
          </a:prstGeom>
        </p:spPr>
      </p:pic>
      <p:sp>
        <p:nvSpPr>
          <p:cNvPr id="5" name="内容占位符 1"/>
          <p:cNvSpPr txBox="1">
            <a:spLocks/>
          </p:cNvSpPr>
          <p:nvPr/>
        </p:nvSpPr>
        <p:spPr bwMode="auto">
          <a:xfrm>
            <a:off x="360854" y="182557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picked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herself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limped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tears.</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她站起来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含着泪</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一瘸一拐地走了。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161679"/>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tears welled up in his eyes.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他热泪盈眶。</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tears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流着泪；含着泪</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burst into tears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burst out crying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放声大哭</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还可以用作动词，意为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撕开；撕裂；撕毁；拆除</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apart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分裂</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 down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拆毁，拆除（</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建筑物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墙等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54949" y="3866700"/>
            <a:ext cx="1008539" cy="342130"/>
          </a:xfrm>
          <a:prstGeom prst="rect">
            <a:avLst/>
          </a:prstGeom>
        </p:spPr>
      </p:pic>
    </p:spTree>
    <p:extLst>
      <p:ext uri="{BB962C8B-B14F-4D97-AF65-F5344CB8AC3E}">
        <p14:creationId xmlns:p14="http://schemas.microsoft.com/office/powerpoint/2010/main" val="36417611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390023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a/the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majority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大多数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in the/a majority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占大部分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大多数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stories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majority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funny.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一些戏剧讲述的是悲伤的故事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不过大多数戏剧是真的有趣。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majority of the population is friendly.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这里的人大多数都友善。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 people are in the majority at the meeting.</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会议上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年轻人占多数。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2"/>
          <a:stretch>
            <a:fillRect/>
          </a:stretch>
        </p:blipFill>
        <p:spPr>
          <a:xfrm>
            <a:off x="446240" y="949329"/>
            <a:ext cx="1008539" cy="342130"/>
          </a:xfrm>
          <a:prstGeom prst="rect">
            <a:avLst/>
          </a:prstGeom>
        </p:spPr>
      </p:pic>
    </p:spTree>
    <p:extLst>
      <p:ext uri="{BB962C8B-B14F-4D97-AF65-F5344CB8AC3E}">
        <p14:creationId xmlns:p14="http://schemas.microsoft.com/office/powerpoint/2010/main" val="379319449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5008230"/>
          </a:xfrm>
        </p:spPr>
        <p:txBody>
          <a:bodyPr/>
          <a:lstStyle/>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 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撕下；撕掉</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 up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撕碎</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into pieces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把某物撕成碎片</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burst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tears/burst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crying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shocked.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他突然哭了起来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这使我很震惊。</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security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trash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安全起见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请将文件撕碎后投入垃圾桶。</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building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park.</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该市将拆掉这幢大楼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在这儿建个公园。</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5151061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despair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绝望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绝望</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感到无望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57291"/>
            <a:ext cx="11526508" cy="807613"/>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96270"/>
            <a:ext cx="8469154" cy="503172"/>
          </a:xfrm>
          <a:prstGeom prst="rect">
            <a:avLst/>
          </a:prstGeom>
        </p:spPr>
      </p:pic>
      <p:sp>
        <p:nvSpPr>
          <p:cNvPr id="5" name="内容占位符 1"/>
          <p:cNvSpPr txBox="1">
            <a:spLocks/>
          </p:cNvSpPr>
          <p:nvPr/>
        </p:nvSpPr>
        <p:spPr bwMode="auto">
          <a:xfrm>
            <a:off x="360854" y="190907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despair.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国王绝望了。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5660909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abandoned himself to despair.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他陷入绝望。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despair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处于绝望中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the despair of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让某人感到担忧（</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痛苦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despair of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感到绝望或丧失信心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despair.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他在绝望中放弃了这种尝试。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kindergarten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despair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幼儿园里的那个男孩让所有的老师都感到束手无策。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despair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不要丧失获得成功的信心。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46240" y="1463134"/>
            <a:ext cx="1008539" cy="342130"/>
          </a:xfrm>
          <a:prstGeom prst="rect">
            <a:avLst/>
          </a:prstGeom>
        </p:spPr>
      </p:pic>
    </p:spTree>
    <p:extLst>
      <p:ext uri="{BB962C8B-B14F-4D97-AF65-F5344CB8AC3E}">
        <p14:creationId xmlns:p14="http://schemas.microsoft.com/office/powerpoint/2010/main" val="369745446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harm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伤害</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损害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36608"/>
            <a:ext cx="8469154" cy="503172"/>
          </a:xfrm>
          <a:prstGeom prst="rect">
            <a:avLst/>
          </a:prstGeom>
        </p:spPr>
      </p:pic>
      <p:sp>
        <p:nvSpPr>
          <p:cNvPr id="5"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village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responsibility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neighbours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harm</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难道这个村子里就没有人觉得有责任保护他们的邻居免受伤害吗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15896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Eating too much sweet food harms our teeth.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吃太多甜食对牙齿有害。</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sb/sth harm</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harm to sb/sth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造成伤害</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no harm in doing sth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做某事无害</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 in the sun does harm to your eyes.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在阳光下看书对你的眼睛有害。</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There’s no harm in leaving a little earlier.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不妨早点动身。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37532" y="3902106"/>
            <a:ext cx="1008539" cy="342130"/>
          </a:xfrm>
          <a:prstGeom prst="rect">
            <a:avLst/>
          </a:prstGeom>
        </p:spPr>
      </p:pic>
    </p:spTree>
    <p:extLst>
      <p:ext uri="{BB962C8B-B14F-4D97-AF65-F5344CB8AC3E}">
        <p14:creationId xmlns:p14="http://schemas.microsoft.com/office/powerpoint/2010/main" val="87269742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0382" cy="1914899"/>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harmful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有害的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harmless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无害的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harmful/harmless 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无害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01883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smoking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harmful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smoking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众所周知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吸烟有害健康。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7460530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270501"/>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tears</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流着泪</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含着泪</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8813;FounderCES"/>
          <p:cNvPicPr/>
          <p:nvPr/>
        </p:nvPicPr>
        <p:blipFill>
          <a:blip r:embed="rId2"/>
          <a:stretch>
            <a:fillRect/>
          </a:stretch>
        </p:blipFill>
        <p:spPr>
          <a:xfrm>
            <a:off x="457280" y="872710"/>
            <a:ext cx="1930188" cy="371046"/>
          </a:xfrm>
          <a:prstGeom prst="rect">
            <a:avLst/>
          </a:prstGeom>
        </p:spPr>
      </p:pic>
      <p:sp>
        <p:nvSpPr>
          <p:cNvPr id="5" name="圆角矩形 4"/>
          <p:cNvSpPr/>
          <p:nvPr/>
        </p:nvSpPr>
        <p:spPr bwMode="auto">
          <a:xfrm>
            <a:off x="334566" y="2201685"/>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1940664"/>
            <a:ext cx="8469154" cy="503172"/>
          </a:xfrm>
          <a:prstGeom prst="rect">
            <a:avLst/>
          </a:prstGeom>
        </p:spPr>
      </p:pic>
      <p:sp>
        <p:nvSpPr>
          <p:cNvPr id="7" name="内容占位符 1"/>
          <p:cNvSpPr txBox="1">
            <a:spLocks/>
          </p:cNvSpPr>
          <p:nvPr/>
        </p:nvSpPr>
        <p:spPr bwMode="auto">
          <a:xfrm>
            <a:off x="360854" y="235346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picked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herself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limped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tears.</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她站起来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含着泪</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一瘸一拐地走了。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Hearing the news that she failed the maths exam</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girl left the classroom in tears.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听到数学考试不及格的消息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这个女孩含泪离开了教室。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5858864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9090" cy="1923607"/>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moved to tears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感动得流泪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hold back one’s tears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强忍住眼泪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close to tears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快要哭了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06296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little girl was moved to tears when she heard that she had been admitted to Peking University.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那个小女孩听说她被北京大学录取后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感动得流下了眼泪。</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story of the little girl was so sad that I could hardly hold back my tears.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那个小女孩的故事是如此悲伤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我几乎忍不住眼泪。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204457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大量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769637"/>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508616"/>
            <a:ext cx="8469154" cy="503172"/>
          </a:xfrm>
          <a:prstGeom prst="rect">
            <a:avLst/>
          </a:prstGeom>
        </p:spPr>
      </p:pic>
      <p:sp>
        <p:nvSpPr>
          <p:cNvPr id="6" name="内容占位符 1"/>
          <p:cNvSpPr txBox="1">
            <a:spLocks/>
          </p:cNvSpPr>
          <p:nvPr/>
        </p:nvSpPr>
        <p:spPr bwMode="auto">
          <a:xfrm>
            <a:off x="360854" y="19214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effort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succeeded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moving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经过大量努力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她终于成功地把石头推到了路边。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28498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Knowing a few tricks and applying a few tools can save a great deal of time and effort.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了解一些窍门并应用相应的工具可以节省大量的时间和精力。</a:t>
            </a:r>
          </a:p>
        </p:txBody>
      </p:sp>
    </p:spTree>
    <p:extLst>
      <p:ext uri="{BB962C8B-B14F-4D97-AF65-F5344CB8AC3E}">
        <p14:creationId xmlns:p14="http://schemas.microsoft.com/office/powerpoint/2010/main" val="272525680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great deal</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用作名词短语时，意为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大量；许多</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，在句中可以作主语、宾语等。</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great deal</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用作副词短语时，意为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非常；很</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，可用于修饰形容词、副词的比较级来加强程度，也可以用来修饰动词，在句中作状语。</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great/good deal of</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只能修饰不可数名词，作主语时，谓语动词用单数形式。例如：</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tell the truth</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learned a great deal from him.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说实话</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我从他那儿学到了很多。</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great deal of bitter experience has taught him how to lose gracefully.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大量痛苦的经历已经教会了他如何体面地输。</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changes this time may be limited</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they are a great deal better than no movement at all.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这次变化可能是有限的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但是总比没有动静要好得多。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4.EPS" descr="id:2147488806;FounderCES"/>
          <p:cNvPicPr/>
          <p:nvPr/>
        </p:nvPicPr>
        <p:blipFill>
          <a:blip r:embed="rId2"/>
          <a:stretch>
            <a:fillRect/>
          </a:stretch>
        </p:blipFill>
        <p:spPr>
          <a:xfrm>
            <a:off x="455104" y="951825"/>
            <a:ext cx="1008383" cy="342077"/>
          </a:xfrm>
          <a:prstGeom prst="rect">
            <a:avLst/>
          </a:prstGeom>
        </p:spPr>
      </p:pic>
    </p:spTree>
    <p:extLst>
      <p:ext uri="{BB962C8B-B14F-4D97-AF65-F5344CB8AC3E}">
        <p14:creationId xmlns:p14="http://schemas.microsoft.com/office/powerpoint/2010/main" val="97841300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4.EPS" descr="id:2147488911;FounderCES"/>
          <p:cNvPicPr/>
          <p:nvPr/>
        </p:nvPicPr>
        <p:blipFill>
          <a:blip r:embed="rId2"/>
          <a:stretch>
            <a:fillRect/>
          </a:stretch>
        </p:blipFill>
        <p:spPr>
          <a:xfrm>
            <a:off x="465989" y="879369"/>
            <a:ext cx="1930188" cy="372251"/>
          </a:xfrm>
          <a:prstGeom prst="rect">
            <a:avLst/>
          </a:prstGeom>
        </p:spPr>
      </p:pic>
      <p:sp>
        <p:nvSpPr>
          <p:cNvPr id="4" name="圆角矩形 3"/>
          <p:cNvSpPr/>
          <p:nvPr/>
        </p:nvSpPr>
        <p:spPr bwMode="auto">
          <a:xfrm>
            <a:off x="334566" y="1481605"/>
            <a:ext cx="11526507" cy="1443339"/>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a:spLocks noGrp="1"/>
          </p:cNvSpPr>
          <p:nvPr>
            <p:ph idx="1"/>
          </p:nvPr>
        </p:nvSpPr>
        <p:spPr>
          <a:xfrm>
            <a:off x="360854" y="1633384"/>
            <a:ext cx="11485848" cy="1130246"/>
          </a:xfrm>
        </p:spPr>
        <p:txBody>
          <a:bodyPr/>
          <a:lstStyle/>
          <a:p>
            <a:pPr hangingPunct="0">
              <a:spcAft>
                <a:spcPts val="0"/>
              </a:spcAft>
            </a:pPr>
            <a: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t>
            </a:r>
            <a:r>
              <a:rPr lang="en-US" altLang="zh-CN" b="1" dirty="0">
                <a:solidFill>
                  <a:srgbClr val="F36821"/>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friends thought about moving the stone out of the road.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她和她的朋友都没想过把石头从路上移开。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965008"/>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neither...nor...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既不</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也不</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，连接句中两个相同的句子成分。连接主语时，谓语动词遵循</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就近原则</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。连接两个句子时，常用部分倒装。</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clock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gains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loses.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这钟走得既不快也不慢。</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sister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shopping.</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他不喜欢购物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他妹妹也不喜欢。</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他没有做过这事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他以后也不会做这事。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3.EPS" descr="id:2147488918;FounderCES"/>
          <p:cNvPicPr/>
          <p:nvPr/>
        </p:nvPicPr>
        <p:blipFill>
          <a:blip r:embed="rId3"/>
          <a:stretch>
            <a:fillRect/>
          </a:stretch>
        </p:blipFill>
        <p:spPr>
          <a:xfrm>
            <a:off x="446239" y="3142595"/>
            <a:ext cx="1008539" cy="342130"/>
          </a:xfrm>
          <a:prstGeom prst="rect">
            <a:avLst/>
          </a:prstGeom>
        </p:spPr>
      </p:pic>
    </p:spTree>
    <p:extLst>
      <p:ext uri="{BB962C8B-B14F-4D97-AF65-F5344CB8AC3E}">
        <p14:creationId xmlns:p14="http://schemas.microsoft.com/office/powerpoint/2010/main" val="26972797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35216" cy="1435927"/>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主修；专业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 in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为专业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603043"/>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 the majority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单独作主语时，谓语动词用单复数形式均可。</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 majority of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＋可数名词复数形式</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作主语时，谓语动词用复数形式。</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“the majority of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＋不可数名词</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作主语时，谓语动词用单数形式。</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“the majority of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＋可数名词复数形式</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作主语时，谓语动词用复数形式。</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“the majority of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＋集合名词</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作主语时，谓语动词可用单数形式（</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视为整体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）或复数形式（</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考虑个体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4.EPS" descr="id:2147488806;FounderCES"/>
          <p:cNvPicPr/>
          <p:nvPr/>
        </p:nvPicPr>
        <p:blipFill>
          <a:blip r:embed="rId3"/>
          <a:stretch>
            <a:fillRect/>
          </a:stretch>
        </p:blipFill>
        <p:spPr>
          <a:xfrm>
            <a:off x="446395" y="2791331"/>
            <a:ext cx="1008383" cy="342077"/>
          </a:xfrm>
          <a:prstGeom prst="rect">
            <a:avLst/>
          </a:prstGeom>
        </p:spPr>
      </p:pic>
    </p:spTree>
    <p:extLst>
      <p:ext uri="{BB962C8B-B14F-4D97-AF65-F5344CB8AC3E}">
        <p14:creationId xmlns:p14="http://schemas.microsoft.com/office/powerpoint/2010/main" val="192692299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0382" cy="3787242"/>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3346237"/>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常见的谓语动词遵循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就近原则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的并列结构有：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either A or 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要么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 A nor 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既不是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也不是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only A but also 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不仅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or 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A but 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不是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48759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is known to all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only nurses but also doctors are very kind to the patients.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众所周知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护士和医生都对病人非常和善。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一两个朋友今晚要来。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7825650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476" y="2060848"/>
            <a:ext cx="4418489" cy="497749"/>
          </a:xfrm>
          <a:prstGeom prst="rect">
            <a:avLst/>
          </a:prstGeom>
        </p:spPr>
      </p:pic>
      <p:sp>
        <p:nvSpPr>
          <p:cNvPr id="2" name="内容占位符 1"/>
          <p:cNvSpPr>
            <a:spLocks noGrp="1"/>
          </p:cNvSpPr>
          <p:nvPr>
            <p:ph idx="1"/>
          </p:nvPr>
        </p:nvSpPr>
        <p:spPr>
          <a:xfrm>
            <a:off x="360854" y="1414517"/>
            <a:ext cx="11485848" cy="4454233"/>
          </a:xfrm>
        </p:spPr>
        <p:txBody>
          <a:bodyPr/>
          <a:lstStyle/>
          <a:p>
            <a:pPr algn="ctr" hangingPunct="0">
              <a:spcAft>
                <a:spcPts val="0"/>
              </a:spcAft>
            </a:pPr>
            <a:r>
              <a:rPr lang="zh-CN" altLang="zh-CN" b="1" dirty="0">
                <a:solidFill>
                  <a:srgbClr val="76BD8A"/>
                </a:solidFill>
                <a:latin typeface="Times New Roman" panose="02020603050405020304" pitchFamily="18" charset="0"/>
                <a:ea typeface="黑体" panose="02010609060101010101" pitchFamily="49" charset="-122"/>
                <a:cs typeface="Times New Roman" panose="02020603050405020304" pitchFamily="18" charset="0"/>
              </a:rPr>
              <a:t>动词</a:t>
            </a:r>
            <a:r>
              <a:rPr lang="en-US" altLang="zh-CN" b="1" dirty="0">
                <a:solidFill>
                  <a:srgbClr val="76BD8A"/>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76BD8A"/>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76BD8A"/>
                </a:solidFill>
                <a:latin typeface="Times New Roman" panose="02020603050405020304" pitchFamily="18" charset="0"/>
                <a:ea typeface="黑体" panose="02010609060101010101" pitchFamily="49" charset="-122"/>
                <a:cs typeface="Times New Roman" panose="02020603050405020304" pitchFamily="18" charset="0"/>
              </a:rPr>
              <a:t>形式作宾语补足语和状语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b="1"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 动词</a:t>
            </a:r>
            <a:r>
              <a:rPr lang="en-US" altLang="zh-CN" b="1"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chemeClr val="bg1"/>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形式作宾语补足语</a:t>
            </a:r>
            <a:endParaRPr lang="zh-CN" altLang="zh-CN" sz="105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形式常用于表感觉和心理状态的动词（</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如感官动词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使役动词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）的宾语后作宾语补足语，与其一起构成复合宾语，动词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形式与宾语之间为主动关系。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在感官动词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notice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observe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等后作宾语补足语的动词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形式与前面的宾语为逻辑上的主谓关系，表主动、进行。例如：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passed his room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heard him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reading English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经过他房间时，我听到他正在读英语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语法疑难.EPS" descr="id:2147489269;FounderCES"/>
          <p:cNvPicPr/>
          <p:nvPr/>
        </p:nvPicPr>
        <p:blipFill>
          <a:blip r:embed="rId3"/>
          <a:stretch>
            <a:fillRect/>
          </a:stretch>
        </p:blipFill>
        <p:spPr>
          <a:xfrm>
            <a:off x="3200200" y="764704"/>
            <a:ext cx="5775326" cy="631510"/>
          </a:xfrm>
          <a:prstGeom prst="rect">
            <a:avLst/>
          </a:prstGeom>
        </p:spPr>
      </p:pic>
    </p:spTree>
    <p:extLst>
      <p:ext uri="{BB962C8B-B14F-4D97-AF65-F5344CB8AC3E}">
        <p14:creationId xmlns:p14="http://schemas.microsoft.com/office/powerpoint/2010/main" val="411286963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listening to the birds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singing in the backyard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他正在后院听鸟儿歌唱。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含此类动词的句式中也可用省略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的动词不定式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，过去分词形式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或现在分词的被动语态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 done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作宾语补足语。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做了什么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被怎么样了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 done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正被怎么样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she heard the news that her son had passed the entrance exam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felt a heavy load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taken off her mind.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当听到儿子通过入学考试的消息时，她感到心上卸下了一个沉重的负担。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happened to pass by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heard the boy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being scolded by his parents.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我碰巧经过时听到那个男孩正受到父母的训斥。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so buried in his work that he didn’t notice his friend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leave quietly.</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他如此全神贯注地工作以至于没有注意到朋友静静地离开了。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3657597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使役动词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have/make/let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后跟非谓语动词形式作宾语补足语的用法：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bridge is not as impressive as some guides would have 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believe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这座桥并不像有些导游试图让你相信的那样令人印象深刻。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won’t have 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talking like that to your old mother.</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住嘴！我不允许你那样对你的老母亲说话。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matter what happens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 have the flowers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delivered to you on time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无论会发生什么，我们都会让人把花按时送到你这儿</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6657002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often made his brother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cry</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this time he was made to cry.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他以前经常惹他弟弟哭，但这一次自己却被弄哭了。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arriving in London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found his spoken English too poor to make himself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understood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一到伦敦，他就发现自己的英语口语太差以至于难以被人理解。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让某人做某事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not let Tom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do 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is crazy about this kind of stuff.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为什么不让汤姆做这件事？他对这种事很感兴趣。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5874357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后接非谓语动词形式作宾语补足语的用法：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found myself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having more fun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 I had had in years.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我发现自己多年来从未玩得这样开心过。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still find it terrifying to find myself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surrounded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large numbers of horses.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我仍然觉得发现自己被一大群马包围着很吓人。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Waking up the next morning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engineer found himself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being looked after</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his lovely wife.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第二天早上醒来，工程师发现可爱的妻子正在照料他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8723802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sorry to keep 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waiting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long.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 mind. I have been here only a few minutes.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对不起，让你等了这么久。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没关系，我也是刚来几分钟。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right. I will keep you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informed of</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is going on here.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好的。我会随时通知你这儿所发生的一切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4419071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remark left me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wondering what she was driving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她的话让我感到纳闷，她到底什么意思。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wonder why all of you went back leaving all the work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unfinished.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我不知道你们为什么都没干完活就走了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solidFill>
                <a:prstClr val="black"/>
              </a:solidFill>
            </a:endParaRPr>
          </a:p>
        </p:txBody>
      </p:sp>
    </p:spTree>
    <p:extLst>
      <p:ext uri="{BB962C8B-B14F-4D97-AF65-F5344CB8AC3E}">
        <p14:creationId xmlns:p14="http://schemas.microsoft.com/office/powerpoint/2010/main" val="152970231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more friends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help you</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you can finish the work on time.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再找几个朋友来帮助你，你就可以按时完成工作了。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are the monitor. You should get all the students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starting to clean the classroom.</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你是班长。你应该让所有同学都行动起来打扫教室。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hair is too long. Go and get it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cut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tomorrow.</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你头发太长了，明天去理发吧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206560143"/>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caught myself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feeling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almost sorry for poor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Laurence.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我突然发觉自己几乎是在为可怜的劳伦斯先生感到难过了。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caught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cheating in the exam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made his head teacher very angry.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他考试作弊被抓，这让班主任很生气。</a:t>
            </a:r>
            <a:endParaRPr lang="zh-CN" altLang="en-US" dirty="0"/>
          </a:p>
        </p:txBody>
      </p:sp>
    </p:spTree>
    <p:extLst>
      <p:ext uri="{BB962C8B-B14F-4D97-AF65-F5344CB8AC3E}">
        <p14:creationId xmlns:p14="http://schemas.microsoft.com/office/powerpoint/2010/main" val="13709573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complain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抱怨</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发牢骚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圆角矩形 4"/>
          <p:cNvSpPr/>
          <p:nvPr/>
        </p:nvSpPr>
        <p:spPr bwMode="auto">
          <a:xfrm>
            <a:off x="334567" y="1759060"/>
            <a:ext cx="11517800" cy="2366448"/>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2"/>
          <a:stretch>
            <a:fillRect/>
          </a:stretch>
        </p:blipFill>
        <p:spPr>
          <a:xfrm>
            <a:off x="3386692" y="1498039"/>
            <a:ext cx="8469154" cy="503172"/>
          </a:xfrm>
          <a:prstGeom prst="rect">
            <a:avLst/>
          </a:prstGeom>
        </p:spPr>
      </p:pic>
      <p:sp>
        <p:nvSpPr>
          <p:cNvPr id="7" name="内容占位符 1"/>
          <p:cNvSpPr txBox="1">
            <a:spLocks/>
          </p:cNvSpPr>
          <p:nvPr/>
        </p:nvSpPr>
        <p:spPr bwMode="auto">
          <a:xfrm>
            <a:off x="360854" y="191083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husband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complained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tuition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想到高额的学费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她的哥哥抱怨道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女孩子为什么要学那么多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找一个好丈夫才应该是她们的最终目标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214819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060" y="860789"/>
            <a:ext cx="3477964" cy="497749"/>
          </a:xfrm>
          <a:prstGeom prst="rect">
            <a:avLst/>
          </a:prstGeom>
        </p:spPr>
      </p:pic>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b="1"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 动词</a:t>
            </a:r>
            <a:r>
              <a:rPr lang="en-US" altLang="zh-CN" b="1"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chemeClr val="bg1"/>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形式作状语</a:t>
            </a:r>
            <a:endParaRPr lang="zh-CN" altLang="zh-CN" sz="105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形式作状语时，与句子主语之间为主动关系。动词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形式可用作伴随、方式、时间、原因、条件、结果、让步等状语。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作伴随、方式状语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Following his cows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cowboy walked down the hill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singing softly to himself</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牧童跟在牛群后面，哼着小曲走下山去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8875784"/>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often think of the happy days when they used to sit in the courtyard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chatting merrily</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他们经常回想起那些幸福的日子，那时他们常常坐在院子里愉快地聊天。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形式作伴随、方式状语时，很多情况下可以加上并列连词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转换为并列谓语。所以，判断动词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形式是作伴随、方式状语还是并列谓语，取决于有无并列连词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sun shines brightly in the sky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giving us light and heat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gives light and heat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太阳在天空中闪耀，给予我们光明和温暖。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cousin came to see me from the country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bringing me a full basket of fresh fruits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brings me a full basket of fresh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friuts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我表哥从乡下来看我，给我带了满满一篮子新鲜水果。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29389897"/>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作时间、原因、条件、结果、让步等状语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crashed into the stone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spilling the milk everywhere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他撞在石头上，牛奶洒得到处都是。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Admitting what he has said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still think that he hasn’t tried his best.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尽管承认他所说的话，但我仍旧认为他没有尽最大努力。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形式与动词不定式都可以用作结果状语，二者区别之处在于：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形式往往表示一种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意料之中或顺理成章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的结果；而动词不定式则表示一种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意料之外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的结果。有时为了强调，动词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形式或动词不定式之前可用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thus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修饰。例如</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427625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water of a hot spring carries many minerals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giving us an unusual taste and smell.</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温泉水中含有许多矿物质，因此会有一种不寻常的味道和气味。（</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意料之中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middle-aged woman came running to the bus stop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only to be told the bus had gone.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一个中年妇女跑着赶到公交车站，却被告知汽车已经开走了。（</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意料之外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8907965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短语作状语与状语从句的关系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一般情况下，当状语从句的主语与主句的主语一致且从句为主动语态时，可转换为动词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形式作状语，意思保持不变。例如：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they are shopping in supermarkets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Shopping in supermarkets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can’t help being persuaded into buying something they don’t really need.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人们在超市购物时，会不由地被说服去买一些自己不需要的东西。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she saw her mother coming in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Seeing her mother coming in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little girl couldn’t wait to find out what she brought home this time.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一看到妈妈进门，小女孩便迫不及待地想知道这次她带回了什么东西。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4174012"/>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8573"/>
            <a:ext cx="11485848" cy="3346237"/>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版《普通高中英语课程标准》首次提出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学科核心素养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并为英语学科确定四项学科核心素养：语言能力、文化意识、思维品质、学习能力。随后的高考重点突出了对核心素养的考查。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本单元以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道德与美德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为话题，探讨了生活中常见的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道德困境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、人生的抉择、如何传递爱心、如何面对问题和障碍、如何理解儒家思想中的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、如何善待他人等诸多与社会生活相关的话题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核心素养通.EPS" descr="id:2147489326;FounderCES"/>
          <p:cNvPicPr/>
          <p:nvPr/>
        </p:nvPicPr>
        <p:blipFill>
          <a:blip r:embed="rId2"/>
          <a:stretch>
            <a:fillRect/>
          </a:stretch>
        </p:blipFill>
        <p:spPr>
          <a:xfrm>
            <a:off x="3214886" y="764704"/>
            <a:ext cx="5760640" cy="602448"/>
          </a:xfrm>
          <a:prstGeom prst="rect">
            <a:avLst/>
          </a:prstGeom>
        </p:spPr>
      </p:pic>
      <p:pic>
        <p:nvPicPr>
          <p:cNvPr id="4" name="ST07.EPS" descr="id:2147489333;FounderCES"/>
          <p:cNvPicPr>
            <a:picLocks/>
          </p:cNvPicPr>
          <p:nvPr/>
        </p:nvPicPr>
        <p:blipFill>
          <a:blip r:embed="rId3"/>
          <a:stretch>
            <a:fillRect/>
          </a:stretch>
        </p:blipFill>
        <p:spPr bwMode="auto">
          <a:xfrm>
            <a:off x="2508562" y="1556792"/>
            <a:ext cx="7187043" cy="29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890502"/>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lvl="0"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下面文段围绕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思维品质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这一英语学科核心素养展开，同时从文化层次、美德层次上拓展学生的思维，论述了获得成就的两个关键因素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好奇心和不满足。阅读完这篇文章后，学生可以对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道德与美德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这一主题以及什么才是真正的美有一个更深层次的理解。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7379972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b="1" dirty="0">
                <a:solidFill>
                  <a:srgbClr val="9E76B3"/>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b="1" dirty="0">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9E76B3"/>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9E76B3"/>
                </a:solidFill>
                <a:latin typeface="Times New Roman" panose="02020603050405020304" pitchFamily="18" charset="0"/>
                <a:ea typeface="楷体" panose="02010609060101010101" pitchFamily="49" charset="-122"/>
                <a:cs typeface="Times New Roman" panose="02020603050405020304" pitchFamily="18" charset="0"/>
              </a:rPr>
              <a:t>道德与美德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9E76B3"/>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b="1" dirty="0">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9E76B3"/>
                </a:solidFill>
                <a:latin typeface="Times New Roman" panose="02020603050405020304" pitchFamily="18" charset="0"/>
                <a:ea typeface="楷体" panose="02010609060101010101" pitchFamily="49" charset="-122"/>
                <a:cs typeface="Times New Roman" panose="02020603050405020304" pitchFamily="18" charset="0"/>
              </a:rPr>
              <a:t>思维品质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9E76B3"/>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b="1" dirty="0">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9E76B3"/>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years of observing human nature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decided that two qualities make the difference between men of great achievement and men of average performance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curiosity and discontent. I have never known an outstanding man who lacked either. And I have never known an average man who had both. The two belong together</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6971893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lvl="0"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deep human urges count for much more than ambition. Galileo was not merely ambitious when he dropped objects of varying weights from the Leaning Tower at Pisa and timed their fall to the ground. Like Galileo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the great names in history were curious and asked in discontent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Fortunately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curiosity and discontent don’t have to be learned. We are born with them and need only recapture them.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great man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Mencius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孟子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he who does not lose his child’s heart.”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9455929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lvl="0"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Yet most of us do lose it. We stop asking questions. We stop challenging custom. We just follow the crowd. And the crowd desires restful average. It encourages us to occupy our own little corner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avoid foolish leaps into the dark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be satisfied.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of us meet new people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new ideas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hesitation. But once having met and liked them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think how terrible it would have been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 we missed the chance. We will probably have to force ourselves to waken our curiosity and discontent and keep them awake.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should you start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6131377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670</TotalTime>
  <Words>8848</Words>
  <Application>Microsoft Office PowerPoint</Application>
  <PresentationFormat>自定义</PresentationFormat>
  <Paragraphs>480</Paragraphs>
  <Slides>105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105</vt:i4>
      </vt:variant>
    </vt:vector>
  </HeadingPairs>
  <TitlesOfParts>
    <vt:vector size="116" baseType="lpstr">
      <vt:lpstr>MS Mincho</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602</cp:revision>
  <dcterms:created xsi:type="dcterms:W3CDTF">2020-11-06T05:24:00Z</dcterms:created>
  <dcterms:modified xsi:type="dcterms:W3CDTF">2025-11-09T07:29:47Z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